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5" r:id="rId9"/>
    <p:sldId id="261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4" r:id="rId18"/>
    <p:sldId id="276" r:id="rId19"/>
    <p:sldId id="290" r:id="rId20"/>
    <p:sldId id="275" r:id="rId21"/>
    <p:sldId id="273" r:id="rId22"/>
    <p:sldId id="279" r:id="rId23"/>
    <p:sldId id="293" r:id="rId24"/>
    <p:sldId id="294" r:id="rId25"/>
    <p:sldId id="295" r:id="rId26"/>
    <p:sldId id="280" r:id="rId27"/>
    <p:sldId id="296" r:id="rId28"/>
    <p:sldId id="281" r:id="rId29"/>
    <p:sldId id="297" r:id="rId30"/>
    <p:sldId id="282" r:id="rId31"/>
    <p:sldId id="287" r:id="rId32"/>
    <p:sldId id="277" r:id="rId33"/>
    <p:sldId id="283" r:id="rId34"/>
    <p:sldId id="284" r:id="rId35"/>
    <p:sldId id="285" r:id="rId36"/>
    <p:sldId id="286" r:id="rId37"/>
    <p:sldId id="288" r:id="rId38"/>
    <p:sldId id="28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0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94722-2D35-4015-9062-277030A87E67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60C08-2B5C-474C-A721-41C192E11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403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66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53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5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2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678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6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66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42F2A-79EE-32AC-4DCA-697E4B4DB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785B89-62CF-3C37-1BD8-81963C386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EF947D-CCA0-22B7-B33C-CD68CC2B8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4AA6D-54D3-4B15-9C4A-11BC19D5D2F8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DD7B3-EEF8-E5CE-55DD-F45919BA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98195-90B5-5080-4BD7-0D07CD2E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60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99FEB-D6A4-A900-02AD-2EFB9CF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A376DE-A78D-BF9A-A4A4-736FAC675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ED14C6-A8F8-BF56-DD02-DC8AD06D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766F-0A1F-4100-A207-C5075F2BDCA8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12B16-CEF3-279E-A0C4-38320A8FF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D498F3-D6A5-2156-9AAE-3965B7C7A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39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CA17B9-E9FF-F33C-1764-1A48D05F4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C790CE-CDAA-014C-C735-C74051AFD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857D5-312C-6C20-3636-708B4CE2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F777-870F-4504-8BB5-50E67B69CDE1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19109-A119-9976-A36C-A2B5C312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91FAC0-202B-179F-417C-9CDD255A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53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14DBC-91BF-0718-136C-88B95BE0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F9BBC-AFD4-B9A4-803C-C834CBD1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BB3FEC-A30B-7FEF-60F4-119EF78C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CCC8-1809-42BB-8337-CBF38E2FF7EC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0B772-29D4-2FAC-FC27-7036059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D1D5C-7C75-E997-0715-64586DF3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38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AC39F-46DB-0C4C-DAD5-93ED57F1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663CC5-1834-9CE7-E080-401616328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622080-3CFC-8F3A-6F86-2093984F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27BEC-6E2A-4723-89A6-07AD438FE5DF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E2419-A32A-82D2-B1FD-9ED97A84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6DCC36-9C7D-E94D-889F-9ABE325E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53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0AF3A-FAC1-B871-03CE-AF1AAE7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F2E08-0A19-E533-9507-B4558C8A8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363916-B2E3-25C9-3B7E-C8365DE43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E0F683-419E-B10E-CEF4-46398506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822C-CD58-4198-A184-2CCFFF409059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3C1B2F-0AC6-0826-E670-77BFAA42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E18372-23D6-1852-CB2E-C173FD55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78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D3A99-8DF1-DB08-69B5-7BC21C616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81DE58-BC20-4BB4-003F-138E0D52D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5AA1F4-5C44-F687-96CB-5D5A2DBC0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40978E-0876-476B-5840-582656F22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8A172B-8F8E-3B71-11F0-D154C9DBE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61F475-4760-A590-E14A-BF409700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B4B1F-3706-453E-A0AC-B422997C70C1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F3B9B3-17E3-FB8A-3EF0-395E79432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00FC91-9C08-2D06-79F0-6BD9AAEF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37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F5637-C9F8-7BC6-0FDE-ED148F96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9CA3CF-5F2F-16E6-5CD9-CCBBD7402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81124-6AF9-4605-BE75-03560B1F4EFD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86BFE-8106-4A74-C656-18D53362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B4D924-7C09-C96B-A8E2-003BE0A8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7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2C6E1B-F74D-32EA-A8E0-96B16FF14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A96E-9ABA-48D3-8E7E-9E601281FF8F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314B99-65EA-1B01-F277-AF5966B3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ADBB63-591E-1E53-F18B-103FA71C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45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68ED4-A606-92A5-B652-4EFB1893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5B0D6-6DC4-B312-688B-ECC5D5D1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45C7DD-8AED-81DD-C9AC-2E391EFEC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92234E-169B-57F2-5F79-7003D5E8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1DAC-A255-4132-BB0F-68A53FDA27F8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C5CD4F-1844-4736-E6E3-0D23FC64A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5B2AC6-296A-6626-6000-349024B1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93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03CFE-B7AB-899A-CDD0-9D0F9005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00CEAA-2C51-5DAF-323A-9B57F7050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2F0E8-AB9C-40AF-7813-F51208A36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679BE-3A27-96CC-D8F0-1B024825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16AE-41FB-42C8-B2E3-6E31FA2F8067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F4DD49-AC2F-DEE0-6240-11D534E4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EB8C00-4C67-1261-A2EE-3599B534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635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1F3F59-CA1E-C2C4-97B7-8A6E6C07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EF151E-9B9F-A9AB-D43C-85E3D2108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7E5C3-DF71-676C-6AA6-BFBEDFD9E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AAC22-D77F-4A25-ACAD-92F4B93D0F34}" type="datetime1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010F57-2B8B-DCD3-32A9-0E66520E2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4E1C4-F99A-59F6-A61F-D39D7360B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207D43-4057-4519-9499-3F64C7564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22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6i57udsPKms&amp;t=40s" TargetMode="Externa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bubu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.jpg"/><Relationship Id="rId4" Type="http://schemas.openxmlformats.org/officeDocument/2006/relationships/image" Target="../media/image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os.gatech.edu/eaav6019/files/2D-3V-Model/index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1C1B1-150C-7F40-85B3-4CA6A1258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95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Quantifying the Complexity of Cardiac System Simulation by analyzing APD sequence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C3CAD6-12BB-FB5C-F259-54B340756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9179"/>
            <a:ext cx="9144000" cy="1655762"/>
          </a:xfrm>
        </p:spPr>
        <p:txBody>
          <a:bodyPr/>
          <a:lstStyle/>
          <a:p>
            <a:r>
              <a:rPr lang="en-US" altLang="zh-CN" dirty="0"/>
              <a:t>Xiaodong (Will) 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482746-FA4F-15A0-E9B8-3C86953D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0"/>
            <a:ext cx="9154803" cy="149563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7134D8-C8FB-BFA9-FEDF-EF18267A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14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FED66-5563-8BBC-1937-8FB010EC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3V SIM 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48CADC-8E6C-1ACF-E9E8-DCF59C8C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837"/>
            <a:ext cx="8261178" cy="48558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223873-326E-A8B9-F1E3-656CA6465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37" y="2182349"/>
            <a:ext cx="3648759" cy="3828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C55E6B-5CB4-D2F3-7F63-79E4600D8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666" y="6364840"/>
            <a:ext cx="4020111" cy="476316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0013178-6C30-E3FF-D785-FBB726C004B2}"/>
              </a:ext>
            </a:extLst>
          </p:cNvPr>
          <p:cNvCxnSpPr/>
          <p:nvPr/>
        </p:nvCxnSpPr>
        <p:spPr>
          <a:xfrm>
            <a:off x="5524901" y="2637322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6F5DFD3-A7F7-0DE1-A278-2DFC5C92BCF3}"/>
              </a:ext>
            </a:extLst>
          </p:cNvPr>
          <p:cNvCxnSpPr/>
          <p:nvPr/>
        </p:nvCxnSpPr>
        <p:spPr>
          <a:xfrm>
            <a:off x="5563401" y="3140241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46F403A-609D-8BAA-384C-AA702D32FC35}"/>
              </a:ext>
            </a:extLst>
          </p:cNvPr>
          <p:cNvCxnSpPr/>
          <p:nvPr/>
        </p:nvCxnSpPr>
        <p:spPr>
          <a:xfrm>
            <a:off x="4600875" y="3149866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3CEC75-A9D4-A5A2-30FD-3D276CC8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0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F397-804E-0762-BE79-B5ECE44F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3V SIM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812F-279B-F6B3-CD54-E4072BA45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Qualitatively, I (Na+) = v / </a:t>
            </a:r>
            <a:r>
              <a:rPr lang="en-US" altLang="zh-CN" dirty="0" err="1"/>
              <a:t>tau_d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So, we can regard </a:t>
            </a:r>
            <a:r>
              <a:rPr lang="en-US" altLang="zh-CN" dirty="0" err="1"/>
              <a:t>tau_d</a:t>
            </a:r>
            <a:r>
              <a:rPr lang="en-US" altLang="zh-CN" dirty="0"/>
              <a:t> as the resistance of the sodium current</a:t>
            </a:r>
          </a:p>
          <a:p>
            <a:r>
              <a:rPr lang="en-US" altLang="zh-CN" dirty="0"/>
              <a:t>In later section, I discussed the different complexity by changing </a:t>
            </a:r>
            <a:r>
              <a:rPr lang="en-US" altLang="zh-CN" dirty="0" err="1"/>
              <a:t>tau_d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28EF62-3DCD-7902-0CEE-B3F4CD02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33" y="2319690"/>
            <a:ext cx="7662368" cy="4627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E2D73D-ADD8-4B75-FED9-5D65F365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47" y="3837910"/>
            <a:ext cx="4132166" cy="291551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39A970-0A02-FB9A-1270-B5B9D062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0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CDEEE-0FDD-50D1-C426-1F5E16A2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LE (full phase space)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0796A-F4B6-1625-C4A3-05288525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9632"/>
          </a:xfrm>
        </p:spPr>
        <p:txBody>
          <a:bodyPr/>
          <a:lstStyle/>
          <a:p>
            <a:r>
              <a:rPr lang="en-US" altLang="zh-CN" dirty="0"/>
              <a:t>We can input the </a:t>
            </a:r>
            <a:r>
              <a:rPr lang="en-US" altLang="zh-CN" dirty="0">
                <a:solidFill>
                  <a:srgbClr val="FF0000"/>
                </a:solidFill>
              </a:rPr>
              <a:t>full phase space (all variables) </a:t>
            </a:r>
            <a:r>
              <a:rPr lang="en-US" altLang="zh-CN" dirty="0"/>
              <a:t>into Algo, and get LE.</a:t>
            </a:r>
          </a:p>
          <a:p>
            <a:endParaRPr lang="zh-CN" altLang="en-US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F1A161B-6891-8DB2-445D-253774141933}"/>
              </a:ext>
            </a:extLst>
          </p:cNvPr>
          <p:cNvGrpSpPr/>
          <p:nvPr/>
        </p:nvGrpSpPr>
        <p:grpSpPr>
          <a:xfrm>
            <a:off x="2873169" y="3093770"/>
            <a:ext cx="1468085" cy="2933835"/>
            <a:chOff x="3226127" y="2792149"/>
            <a:chExt cx="1468085" cy="2933835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6DBBDC9C-B599-C02B-DD3B-769812E2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6001" y="2792149"/>
              <a:ext cx="1238211" cy="946026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FF89E215-EAD6-AEFF-EFF9-05922DD9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0610" y="3814022"/>
              <a:ext cx="1193785" cy="893376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D4B59B5-7EC3-2CBF-CE31-ED6438E9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4580" y="4785370"/>
              <a:ext cx="1237222" cy="940614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7109EE2-F876-C74F-7DF4-BF19ACF38520}"/>
                </a:ext>
              </a:extLst>
            </p:cNvPr>
            <p:cNvSpPr txBox="1"/>
            <p:nvPr/>
          </p:nvSpPr>
          <p:spPr>
            <a:xfrm>
              <a:off x="3237024" y="306444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u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87C3B5E-1472-F545-6A82-6911E79A82EB}"/>
                </a:ext>
              </a:extLst>
            </p:cNvPr>
            <p:cNvSpPr txBox="1"/>
            <p:nvPr/>
          </p:nvSpPr>
          <p:spPr>
            <a:xfrm>
              <a:off x="3226127" y="3974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v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685694B-F8D0-3B99-3896-2E8A0D56BAEF}"/>
                </a:ext>
              </a:extLst>
            </p:cNvPr>
            <p:cNvSpPr txBox="1"/>
            <p:nvPr/>
          </p:nvSpPr>
          <p:spPr>
            <a:xfrm>
              <a:off x="3227669" y="5009760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w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D6EA9F1-8C7D-1F6F-FCE1-9416C0FF1BA3}"/>
              </a:ext>
            </a:extLst>
          </p:cNvPr>
          <p:cNvGrpSpPr/>
          <p:nvPr/>
        </p:nvGrpSpPr>
        <p:grpSpPr>
          <a:xfrm rot="16200000">
            <a:off x="968566" y="2193730"/>
            <a:ext cx="3723324" cy="4513016"/>
            <a:chOff x="749073" y="3220319"/>
            <a:chExt cx="4585745" cy="5348788"/>
          </a:xfrm>
        </p:grpSpPr>
        <p:pic>
          <p:nvPicPr>
            <p:cNvPr id="65" name="图片 64" descr="图片包含 食物, 照片, 桌子, 蓝色&#10;&#10;描述已自动生成">
              <a:extLst>
                <a:ext uri="{FF2B5EF4-FFF2-40B4-BE49-F238E27FC236}">
                  <a16:creationId xmlns:a16="http://schemas.microsoft.com/office/drawing/2014/main" id="{1F4AA51E-6D2B-AF49-133D-D1449A69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963" y="3220319"/>
              <a:ext cx="1308855" cy="1342273"/>
            </a:xfrm>
            <a:prstGeom prst="rect">
              <a:avLst/>
            </a:prstGeom>
          </p:spPr>
        </p:pic>
        <p:pic>
          <p:nvPicPr>
            <p:cNvPr id="66" name="图片 65" descr="图片包含 游戏机, 动物, 食物, 珊瑚&#10;&#10;描述已自动生成">
              <a:extLst>
                <a:ext uri="{FF2B5EF4-FFF2-40B4-BE49-F238E27FC236}">
                  <a16:creationId xmlns:a16="http://schemas.microsoft.com/office/drawing/2014/main" id="{BA2A92CA-158F-9850-F904-9F98B5816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73" y="3272365"/>
              <a:ext cx="1347843" cy="1314425"/>
            </a:xfrm>
            <a:prstGeom prst="rect">
              <a:avLst/>
            </a:prstGeom>
          </p:spPr>
        </p:pic>
        <p:pic>
          <p:nvPicPr>
            <p:cNvPr id="67" name="图片 66" descr="卡通人物&#10;&#10;中度可信度描述已自动生成">
              <a:extLst>
                <a:ext uri="{FF2B5EF4-FFF2-40B4-BE49-F238E27FC236}">
                  <a16:creationId xmlns:a16="http://schemas.microsoft.com/office/drawing/2014/main" id="{3E0E2BD9-A5E2-4CDE-4151-BDBC40823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088" y="3228673"/>
              <a:ext cx="1336703" cy="1325564"/>
            </a:xfrm>
            <a:prstGeom prst="rect">
              <a:avLst/>
            </a:prstGeom>
          </p:spPr>
        </p:pic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08E42A57-90E6-8684-34AB-7B997D0873F4}"/>
                </a:ext>
              </a:extLst>
            </p:cNvPr>
            <p:cNvCxnSpPr>
              <a:cxnSpLocks/>
            </p:cNvCxnSpPr>
            <p:nvPr/>
          </p:nvCxnSpPr>
          <p:spPr>
            <a:xfrm>
              <a:off x="3027181" y="4875194"/>
              <a:ext cx="0" cy="8365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473CC76-A7FD-2397-DC80-113D2184E526}"/>
                </a:ext>
              </a:extLst>
            </p:cNvPr>
            <p:cNvCxnSpPr>
              <a:cxnSpLocks/>
            </p:cNvCxnSpPr>
            <p:nvPr/>
          </p:nvCxnSpPr>
          <p:spPr>
            <a:xfrm>
              <a:off x="2986622" y="7732585"/>
              <a:ext cx="0" cy="8365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9BF72909-D9CE-39D5-950D-B635F5AA52FD}"/>
              </a:ext>
            </a:extLst>
          </p:cNvPr>
          <p:cNvSpPr txBox="1"/>
          <p:nvPr/>
        </p:nvSpPr>
        <p:spPr>
          <a:xfrm>
            <a:off x="5048415" y="4224325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Quantify Methods (LE)</a:t>
            </a:r>
            <a:endParaRPr lang="zh-CN" altLang="en-US" sz="2400" b="1" dirty="0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D7AF3C4-57D8-3978-41F1-D44D208004E2}"/>
              </a:ext>
            </a:extLst>
          </p:cNvPr>
          <p:cNvCxnSpPr>
            <a:cxnSpLocks/>
          </p:cNvCxnSpPr>
          <p:nvPr/>
        </p:nvCxnSpPr>
        <p:spPr>
          <a:xfrm>
            <a:off x="8266614" y="4495156"/>
            <a:ext cx="7891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80E86C10-7BF6-877C-DB83-57AA40174F3E}"/>
              </a:ext>
            </a:extLst>
          </p:cNvPr>
          <p:cNvSpPr txBox="1"/>
          <p:nvPr/>
        </p:nvSpPr>
        <p:spPr>
          <a:xfrm>
            <a:off x="10716312" y="5619844"/>
            <a:ext cx="501853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0.3</a:t>
            </a:r>
            <a:endParaRPr lang="zh-CN" altLang="en-US" sz="24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548142A-753D-30CF-D94D-EFB33F4C4F2F}"/>
              </a:ext>
            </a:extLst>
          </p:cNvPr>
          <p:cNvSpPr txBox="1"/>
          <p:nvPr/>
        </p:nvSpPr>
        <p:spPr>
          <a:xfrm>
            <a:off x="9928743" y="2152803"/>
            <a:ext cx="2113939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Complexity (LE)</a:t>
            </a:r>
            <a:endParaRPr lang="zh-CN" altLang="en-US" sz="24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ED79F43-E4BF-C5A3-F1D7-61FB70FEDEFD}"/>
              </a:ext>
            </a:extLst>
          </p:cNvPr>
          <p:cNvSpPr txBox="1"/>
          <p:nvPr/>
        </p:nvSpPr>
        <p:spPr>
          <a:xfrm>
            <a:off x="10666968" y="4235182"/>
            <a:ext cx="637488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0.15</a:t>
            </a:r>
            <a:endParaRPr lang="zh-CN" altLang="en-US" sz="2400" b="1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9316218-8399-7DB4-936A-D3396B7C92D5}"/>
              </a:ext>
            </a:extLst>
          </p:cNvPr>
          <p:cNvSpPr txBox="1"/>
          <p:nvPr/>
        </p:nvSpPr>
        <p:spPr>
          <a:xfrm>
            <a:off x="10666968" y="2916047"/>
            <a:ext cx="637488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0.01</a:t>
            </a:r>
            <a:endParaRPr lang="zh-CN" altLang="en-US" sz="2400" b="1" dirty="0"/>
          </a:p>
        </p:txBody>
      </p:sp>
      <p:pic>
        <p:nvPicPr>
          <p:cNvPr id="83" name="图片 82" descr="图片包含 食物, 照片, 桌子, 蓝色&#10;&#10;描述已自动生成">
            <a:extLst>
              <a:ext uri="{FF2B5EF4-FFF2-40B4-BE49-F238E27FC236}">
                <a16:creationId xmlns:a16="http://schemas.microsoft.com/office/drawing/2014/main" id="{150595D5-806E-3C04-5E60-6ADA4370F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2206" y="2586040"/>
            <a:ext cx="1062704" cy="1132537"/>
          </a:xfrm>
          <a:prstGeom prst="rect">
            <a:avLst/>
          </a:prstGeom>
        </p:spPr>
      </p:pic>
      <p:pic>
        <p:nvPicPr>
          <p:cNvPr id="84" name="图片 83" descr="图片包含 游戏机, 动物, 食物, 珊瑚&#10;&#10;描述已自动生成">
            <a:extLst>
              <a:ext uri="{FF2B5EF4-FFF2-40B4-BE49-F238E27FC236}">
                <a16:creationId xmlns:a16="http://schemas.microsoft.com/office/drawing/2014/main" id="{3AEB27ED-E7B1-BACE-4919-F409993C4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68544" y="5242580"/>
            <a:ext cx="1094360" cy="1109040"/>
          </a:xfrm>
          <a:prstGeom prst="rect">
            <a:avLst/>
          </a:prstGeom>
        </p:spPr>
      </p:pic>
      <p:pic>
        <p:nvPicPr>
          <p:cNvPr id="85" name="图片 84" descr="卡通人物&#10;&#10;中度可信度描述已自动生成">
            <a:extLst>
              <a:ext uri="{FF2B5EF4-FFF2-40B4-BE49-F238E27FC236}">
                <a16:creationId xmlns:a16="http://schemas.microsoft.com/office/drawing/2014/main" id="{748A0B94-D969-5B4C-19B8-0B2E45F03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40900" y="3907571"/>
            <a:ext cx="1085315" cy="111843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F512E0-264E-3D45-D6E9-0B52E050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37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CDEEE-0FDD-50D1-C426-1F5E16A2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LE (APD)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0796A-F4B6-1625-C4A3-05288525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070"/>
            <a:ext cx="10515600" cy="1338161"/>
          </a:xfrm>
        </p:spPr>
        <p:txBody>
          <a:bodyPr>
            <a:normAutofit/>
          </a:bodyPr>
          <a:lstStyle/>
          <a:p>
            <a:r>
              <a:rPr lang="en-US" altLang="zh-CN" dirty="0"/>
              <a:t>We can also input the </a:t>
            </a:r>
            <a:r>
              <a:rPr lang="en-US" altLang="zh-CN" dirty="0">
                <a:solidFill>
                  <a:srgbClr val="FF0000"/>
                </a:solidFill>
              </a:rPr>
              <a:t>APD </a:t>
            </a:r>
            <a:r>
              <a:rPr lang="en-US" altLang="zh-CN" dirty="0"/>
              <a:t>into Algo, and get LE.</a:t>
            </a:r>
          </a:p>
          <a:p>
            <a:r>
              <a:rPr lang="en-US" altLang="zh-CN" dirty="0"/>
              <a:t>With less data needed, but nonlinear property retained.</a:t>
            </a:r>
          </a:p>
          <a:p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D6EA9F1-8C7D-1F6F-FCE1-9416C0FF1BA3}"/>
              </a:ext>
            </a:extLst>
          </p:cNvPr>
          <p:cNvGrpSpPr/>
          <p:nvPr/>
        </p:nvGrpSpPr>
        <p:grpSpPr>
          <a:xfrm rot="16200000">
            <a:off x="2085018" y="867043"/>
            <a:ext cx="3723324" cy="7231150"/>
            <a:chOff x="749073" y="3220319"/>
            <a:chExt cx="4585745" cy="8570299"/>
          </a:xfrm>
        </p:grpSpPr>
        <p:pic>
          <p:nvPicPr>
            <p:cNvPr id="65" name="图片 64" descr="图片包含 食物, 照片, 桌子, 蓝色&#10;&#10;描述已自动生成">
              <a:extLst>
                <a:ext uri="{FF2B5EF4-FFF2-40B4-BE49-F238E27FC236}">
                  <a16:creationId xmlns:a16="http://schemas.microsoft.com/office/drawing/2014/main" id="{1F4AA51E-6D2B-AF49-133D-D1449A69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963" y="3220319"/>
              <a:ext cx="1308855" cy="1342273"/>
            </a:xfrm>
            <a:prstGeom prst="rect">
              <a:avLst/>
            </a:prstGeom>
          </p:spPr>
        </p:pic>
        <p:pic>
          <p:nvPicPr>
            <p:cNvPr id="66" name="图片 65" descr="图片包含 游戏机, 动物, 食物, 珊瑚&#10;&#10;描述已自动生成">
              <a:extLst>
                <a:ext uri="{FF2B5EF4-FFF2-40B4-BE49-F238E27FC236}">
                  <a16:creationId xmlns:a16="http://schemas.microsoft.com/office/drawing/2014/main" id="{BA2A92CA-158F-9850-F904-9F98B5816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73" y="3272365"/>
              <a:ext cx="1347843" cy="1314425"/>
            </a:xfrm>
            <a:prstGeom prst="rect">
              <a:avLst/>
            </a:prstGeom>
          </p:spPr>
        </p:pic>
        <p:pic>
          <p:nvPicPr>
            <p:cNvPr id="67" name="图片 66" descr="卡通人物&#10;&#10;中度可信度描述已自动生成">
              <a:extLst>
                <a:ext uri="{FF2B5EF4-FFF2-40B4-BE49-F238E27FC236}">
                  <a16:creationId xmlns:a16="http://schemas.microsoft.com/office/drawing/2014/main" id="{3E0E2BD9-A5E2-4CDE-4151-BDBC40823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088" y="3228673"/>
              <a:ext cx="1336703" cy="1325564"/>
            </a:xfrm>
            <a:prstGeom prst="rect">
              <a:avLst/>
            </a:prstGeom>
          </p:spPr>
        </p:pic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08E42A57-90E6-8684-34AB-7B997D0873F4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68" y="4692669"/>
              <a:ext cx="0" cy="8365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F473CC76-A7FD-2397-DC80-113D2184E5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rot="5400000">
              <a:off x="1254521" y="6770723"/>
              <a:ext cx="675104" cy="6168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B593BCFF-23C9-FC98-A845-984276DBBDC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672520" y="10981691"/>
              <a:ext cx="525422" cy="10924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9BF72909-D9CE-39D5-950D-B635F5AA52FD}"/>
              </a:ext>
            </a:extLst>
          </p:cNvPr>
          <p:cNvSpPr txBox="1"/>
          <p:nvPr/>
        </p:nvSpPr>
        <p:spPr>
          <a:xfrm>
            <a:off x="5735881" y="4235182"/>
            <a:ext cx="258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Quantify Methods</a:t>
            </a:r>
            <a:endParaRPr lang="zh-CN" altLang="en-US" sz="2400" b="1" dirty="0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D7AF3C4-57D8-3978-41F1-D44D208004E2}"/>
              </a:ext>
            </a:extLst>
          </p:cNvPr>
          <p:cNvCxnSpPr>
            <a:cxnSpLocks/>
          </p:cNvCxnSpPr>
          <p:nvPr/>
        </p:nvCxnSpPr>
        <p:spPr>
          <a:xfrm>
            <a:off x="8528159" y="4466790"/>
            <a:ext cx="7891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80E86C10-7BF6-877C-DB83-57AA40174F3E}"/>
              </a:ext>
            </a:extLst>
          </p:cNvPr>
          <p:cNvSpPr txBox="1"/>
          <p:nvPr/>
        </p:nvSpPr>
        <p:spPr>
          <a:xfrm>
            <a:off x="10716312" y="5619844"/>
            <a:ext cx="501853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0.3</a:t>
            </a:r>
            <a:endParaRPr lang="zh-CN" altLang="en-US" sz="24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548142A-753D-30CF-D94D-EFB33F4C4F2F}"/>
              </a:ext>
            </a:extLst>
          </p:cNvPr>
          <p:cNvSpPr txBox="1"/>
          <p:nvPr/>
        </p:nvSpPr>
        <p:spPr>
          <a:xfrm>
            <a:off x="9928743" y="2152803"/>
            <a:ext cx="2113939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Complexity (LE)</a:t>
            </a:r>
            <a:endParaRPr lang="zh-CN" altLang="en-US" sz="24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ED79F43-E4BF-C5A3-F1D7-61FB70FEDEFD}"/>
              </a:ext>
            </a:extLst>
          </p:cNvPr>
          <p:cNvSpPr txBox="1"/>
          <p:nvPr/>
        </p:nvSpPr>
        <p:spPr>
          <a:xfrm>
            <a:off x="10666968" y="4235182"/>
            <a:ext cx="637488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0.15</a:t>
            </a:r>
            <a:endParaRPr lang="zh-CN" altLang="en-US" sz="2400" b="1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9316218-8399-7DB4-936A-D3396B7C92D5}"/>
              </a:ext>
            </a:extLst>
          </p:cNvPr>
          <p:cNvSpPr txBox="1"/>
          <p:nvPr/>
        </p:nvSpPr>
        <p:spPr>
          <a:xfrm>
            <a:off x="10666968" y="2916047"/>
            <a:ext cx="637488" cy="407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0.01</a:t>
            </a:r>
            <a:endParaRPr lang="zh-CN" altLang="en-US" sz="2400" b="1" dirty="0"/>
          </a:p>
        </p:txBody>
      </p:sp>
      <p:pic>
        <p:nvPicPr>
          <p:cNvPr id="83" name="图片 82" descr="图片包含 食物, 照片, 桌子, 蓝色&#10;&#10;描述已自动生成">
            <a:extLst>
              <a:ext uri="{FF2B5EF4-FFF2-40B4-BE49-F238E27FC236}">
                <a16:creationId xmlns:a16="http://schemas.microsoft.com/office/drawing/2014/main" id="{150595D5-806E-3C04-5E60-6ADA4370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52206" y="2586040"/>
            <a:ext cx="1062704" cy="1132537"/>
          </a:xfrm>
          <a:prstGeom prst="rect">
            <a:avLst/>
          </a:prstGeom>
        </p:spPr>
      </p:pic>
      <p:pic>
        <p:nvPicPr>
          <p:cNvPr id="84" name="图片 83" descr="图片包含 游戏机, 动物, 食物, 珊瑚&#10;&#10;描述已自动生成">
            <a:extLst>
              <a:ext uri="{FF2B5EF4-FFF2-40B4-BE49-F238E27FC236}">
                <a16:creationId xmlns:a16="http://schemas.microsoft.com/office/drawing/2014/main" id="{3AEB27ED-E7B1-BACE-4919-F409993C4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68544" y="5242580"/>
            <a:ext cx="1094360" cy="1109040"/>
          </a:xfrm>
          <a:prstGeom prst="rect">
            <a:avLst/>
          </a:prstGeom>
        </p:spPr>
      </p:pic>
      <p:pic>
        <p:nvPicPr>
          <p:cNvPr id="85" name="图片 84" descr="卡通人物&#10;&#10;中度可信度描述已自动生成">
            <a:extLst>
              <a:ext uri="{FF2B5EF4-FFF2-40B4-BE49-F238E27FC236}">
                <a16:creationId xmlns:a16="http://schemas.microsoft.com/office/drawing/2014/main" id="{748A0B94-D969-5B4C-19B8-0B2E45F03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40900" y="3907571"/>
            <a:ext cx="1085315" cy="1118439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917AE77A-47B0-5368-7385-A19C24EE7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6"/>
          <a:stretch/>
        </p:blipFill>
        <p:spPr>
          <a:xfrm>
            <a:off x="2355467" y="3756752"/>
            <a:ext cx="1893403" cy="14768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232BA1-768C-D392-17EC-B6D85ED614C8}"/>
              </a:ext>
            </a:extLst>
          </p:cNvPr>
          <p:cNvSpPr txBox="1"/>
          <p:nvPr/>
        </p:nvSpPr>
        <p:spPr>
          <a:xfrm>
            <a:off x="2972590" y="3129079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f(u):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APD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792E63-D6FC-C6AD-6033-E8047F16678E}"/>
              </a:ext>
            </a:extLst>
          </p:cNvPr>
          <p:cNvSpPr txBox="1"/>
          <p:nvPr/>
        </p:nvSpPr>
        <p:spPr>
          <a:xfrm>
            <a:off x="3871783" y="5679408"/>
            <a:ext cx="344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Phase space reconstruct</a:t>
            </a:r>
            <a:endParaRPr lang="zh-CN" altLang="en-US" sz="24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3411A0-5C6B-AA22-4E2E-DE08221F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BE38B-E51A-58C1-9E66-DFCA3493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Taken’s Theorem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9665D-4F8A-2A33-F955-1AF7B7F6E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Limited observations of state variables can retain the Lyapunov exponent by proper lag-embedding.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03BA97-31AA-1338-38BC-8DF6A1F0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32" y="2802919"/>
            <a:ext cx="8278380" cy="26959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C24ABC-74FA-06CA-BCA4-B1F9B06C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63" y="5499613"/>
            <a:ext cx="6951191" cy="135838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216F7F-9AC8-8F95-0192-C0E7600C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85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D49FC-8BF5-BFB2-6A93-6A021232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Taken’s Theorem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806979B-0F80-7652-4A4E-C1D0E8C0A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6297" y="2217270"/>
            <a:ext cx="6053294" cy="363693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35DCB5-0F20-3F6D-4F3D-D15B13A71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4" y="1796524"/>
            <a:ext cx="5080178" cy="40576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02FEED-20F2-1A72-A7C8-2DC33FAFC787}"/>
              </a:ext>
            </a:extLst>
          </p:cNvPr>
          <p:cNvSpPr txBox="1"/>
          <p:nvPr/>
        </p:nvSpPr>
        <p:spPr>
          <a:xfrm>
            <a:off x="2923674" y="5934670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https://www.youtube.com/watch?v=6i57udsPKms&amp;t=40s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Sugihara, George, et al. "Detecting causality in complex ecosystems."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338.6106 (2012): 496-500.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42822F-6A91-C66F-247C-84D9F24C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26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28A5-593D-1DCF-4344-CC645ADA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Taken’s Theorem (lagging </a:t>
            </a:r>
            <a:r>
              <a:rPr lang="en-US" altLang="zh-CN" dirty="0">
                <a:solidFill>
                  <a:srgbClr val="FF0000"/>
                </a:solidFill>
              </a:rPr>
              <a:t>τ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90D7E-DB61-5228-8558-3961AE36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get the proper embedding, we decide lagging </a:t>
            </a:r>
            <a:r>
              <a:rPr lang="en-US" altLang="zh-CN" dirty="0">
                <a:solidFill>
                  <a:srgbClr val="FF0000"/>
                </a:solidFill>
              </a:rPr>
              <a:t>τ</a:t>
            </a:r>
            <a:r>
              <a:rPr lang="en-US" altLang="zh-CN" dirty="0"/>
              <a:t> first and then dimension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Embeddings with the </a:t>
            </a:r>
            <a:r>
              <a:rPr lang="en-US" altLang="zh-CN" dirty="0">
                <a:solidFill>
                  <a:srgbClr val="FF0000"/>
                </a:solidFill>
              </a:rPr>
              <a:t>same m but different τ </a:t>
            </a:r>
            <a:r>
              <a:rPr lang="en-US" altLang="zh-CN" dirty="0"/>
              <a:t>are equivalent in the mathematical sense for </a:t>
            </a:r>
            <a:r>
              <a:rPr lang="en-US" altLang="zh-CN" dirty="0">
                <a:solidFill>
                  <a:srgbClr val="FF0000"/>
                </a:solidFill>
              </a:rPr>
              <a:t>noise-free data </a:t>
            </a:r>
            <a:r>
              <a:rPr lang="en-US" altLang="zh-CN" dirty="0"/>
              <a:t>[15]. Therefore, for the purposes of this research, where simulations are conducted without the influence of noise, a simple choice of τ = 1 is sufficient.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3C9DB5-1590-602B-C263-3E0A45FD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58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28A5-593D-1DCF-4344-CC645ADA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90D7E-DB61-5228-8558-3961AE36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 embedded dimension m, there are methods including </a:t>
            </a:r>
            <a:r>
              <a:rPr lang="en-US" altLang="zh-CN" dirty="0">
                <a:solidFill>
                  <a:srgbClr val="FF0000"/>
                </a:solidFill>
              </a:rPr>
              <a:t>False Nearest Neighbor (FNN) method </a:t>
            </a:r>
            <a:r>
              <a:rPr lang="en-US" altLang="zh-CN" dirty="0"/>
              <a:t>[21].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7B968-F6B9-9844-2C00-3C288B0B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10" y="3695315"/>
            <a:ext cx="3821228" cy="305212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300505D-59E5-2BB5-A40B-D6BBC94F5BDF}"/>
              </a:ext>
            </a:extLst>
          </p:cNvPr>
          <p:cNvCxnSpPr>
            <a:cxnSpLocks/>
          </p:cNvCxnSpPr>
          <p:nvPr/>
        </p:nvCxnSpPr>
        <p:spPr>
          <a:xfrm>
            <a:off x="1867301" y="3695315"/>
            <a:ext cx="250257" cy="1377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061FD80-34D1-3FFB-AEB4-A8F81AF8496F}"/>
              </a:ext>
            </a:extLst>
          </p:cNvPr>
          <p:cNvSpPr txBox="1"/>
          <p:nvPr/>
        </p:nvSpPr>
        <p:spPr>
          <a:xfrm>
            <a:off x="737011" y="2993097"/>
            <a:ext cx="370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Unwanted “</a:t>
            </a:r>
            <a:r>
              <a:rPr lang="en-US" altLang="zh-CN" dirty="0">
                <a:solidFill>
                  <a:srgbClr val="FF0000"/>
                </a:solidFill>
              </a:rPr>
              <a:t>crossing</a:t>
            </a:r>
            <a:r>
              <a:rPr lang="en-US" altLang="zh-CN" dirty="0"/>
              <a:t>” in 2d projection, or a pair of </a:t>
            </a:r>
            <a:r>
              <a:rPr lang="en-US" altLang="zh-CN" dirty="0">
                <a:solidFill>
                  <a:srgbClr val="FF0000"/>
                </a:solidFill>
              </a:rPr>
              <a:t>false neighbors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4CDCD1-C1AB-1A53-BEDD-83444971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8" t="5296" r="1638"/>
          <a:stretch/>
        </p:blipFill>
        <p:spPr>
          <a:xfrm>
            <a:off x="6920564" y="2223524"/>
            <a:ext cx="4052236" cy="40059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138380D-2B69-BE70-3DA4-46BD43BA2323}"/>
              </a:ext>
            </a:extLst>
          </p:cNvPr>
          <p:cNvSpPr txBox="1"/>
          <p:nvPr/>
        </p:nvSpPr>
        <p:spPr>
          <a:xfrm>
            <a:off x="5782506" y="6268584"/>
            <a:ext cx="609760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Kennel, Matthew B., Reggie Brown, and Henry DI Abarbanel. "Determining embedding dimension for phase-space reconstruction using a geometrical construction." </a:t>
            </a:r>
            <a:r>
              <a:rPr lang="en-US" altLang="zh-CN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</a:t>
            </a:r>
            <a:r>
              <a:rPr lang="en-US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45.6 (1992): 3403.</a:t>
            </a:r>
            <a:endParaRPr lang="zh-CN" altLang="en-US" sz="105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EACA5A-FF77-CD16-7CA4-6571151185D7}"/>
              </a:ext>
            </a:extLst>
          </p:cNvPr>
          <p:cNvCxnSpPr>
            <a:cxnSpLocks/>
          </p:cNvCxnSpPr>
          <p:nvPr/>
        </p:nvCxnSpPr>
        <p:spPr>
          <a:xfrm flipH="1" flipV="1">
            <a:off x="4558238" y="4226516"/>
            <a:ext cx="487005" cy="682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5EA86D5-67BE-A43C-1B36-D583A5C76FB2}"/>
              </a:ext>
            </a:extLst>
          </p:cNvPr>
          <p:cNvSpPr txBox="1"/>
          <p:nvPr/>
        </p:nvSpPr>
        <p:spPr>
          <a:xfrm>
            <a:off x="4298977" y="4908884"/>
            <a:ext cx="2383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Autonomous system</a:t>
            </a:r>
          </a:p>
          <a:p>
            <a:r>
              <a:rPr lang="en-US" altLang="zh-CN" sz="2000" b="1" dirty="0"/>
              <a:t>(Uniqueness)</a:t>
            </a:r>
            <a:endParaRPr lang="zh-CN" altLang="en-US" sz="2000" b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EC0071-452D-4331-6F40-654EA17F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4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28A5-593D-1DCF-4344-CC645ADA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7B968-F6B9-9844-2C00-3C288B0B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5876"/>
            <a:ext cx="3821228" cy="305212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300505D-59E5-2BB5-A40B-D6BBC94F5BDF}"/>
              </a:ext>
            </a:extLst>
          </p:cNvPr>
          <p:cNvCxnSpPr>
            <a:cxnSpLocks/>
          </p:cNvCxnSpPr>
          <p:nvPr/>
        </p:nvCxnSpPr>
        <p:spPr>
          <a:xfrm>
            <a:off x="1159167" y="3805876"/>
            <a:ext cx="250257" cy="1377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061FD80-34D1-3FFB-AEB4-A8F81AF8496F}"/>
              </a:ext>
            </a:extLst>
          </p:cNvPr>
          <p:cNvSpPr txBox="1"/>
          <p:nvPr/>
        </p:nvSpPr>
        <p:spPr>
          <a:xfrm>
            <a:off x="1" y="3103658"/>
            <a:ext cx="370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Unwanted “</a:t>
            </a:r>
            <a:r>
              <a:rPr lang="en-US" altLang="zh-CN" dirty="0">
                <a:solidFill>
                  <a:srgbClr val="FF0000"/>
                </a:solidFill>
              </a:rPr>
              <a:t>crossing</a:t>
            </a:r>
            <a:r>
              <a:rPr lang="en-US" altLang="zh-CN" dirty="0"/>
              <a:t>” in 2d projection, or a pair of </a:t>
            </a:r>
            <a:r>
              <a:rPr lang="en-US" altLang="zh-CN" dirty="0">
                <a:solidFill>
                  <a:srgbClr val="FF0000"/>
                </a:solidFill>
              </a:rPr>
              <a:t>false neighbors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4CDCD1-C1AB-1A53-BEDD-83444971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88" t="5296" r="1638" b="19605"/>
          <a:stretch/>
        </p:blipFill>
        <p:spPr>
          <a:xfrm>
            <a:off x="5510463" y="1258088"/>
            <a:ext cx="6217922" cy="48744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138380D-2B69-BE70-3DA4-46BD43BA2323}"/>
              </a:ext>
            </a:extLst>
          </p:cNvPr>
          <p:cNvSpPr txBox="1"/>
          <p:nvPr/>
        </p:nvSpPr>
        <p:spPr>
          <a:xfrm>
            <a:off x="5510463" y="6395776"/>
            <a:ext cx="609760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Kennel, Matthew B., Reggie Brown, and Henry DI Abarbanel. "Determining embedding dimension for phase-space reconstruction using a geometrical construction." </a:t>
            </a:r>
            <a:r>
              <a:rPr lang="en-US" altLang="zh-CN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</a:t>
            </a:r>
            <a:r>
              <a:rPr lang="en-US" altLang="zh-CN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45.6 (1992): 3403.</a:t>
            </a:r>
            <a:endParaRPr lang="zh-CN" altLang="en-US" sz="105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861ECEF-4CED-0B47-57CA-AD08A9D12C05}"/>
              </a:ext>
            </a:extLst>
          </p:cNvPr>
          <p:cNvCxnSpPr>
            <a:cxnSpLocks/>
          </p:cNvCxnSpPr>
          <p:nvPr/>
        </p:nvCxnSpPr>
        <p:spPr>
          <a:xfrm flipH="1" flipV="1">
            <a:off x="3531942" y="4554318"/>
            <a:ext cx="487005" cy="682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ECA5D8C-BE3B-8A9E-1432-F5F520DD867E}"/>
              </a:ext>
            </a:extLst>
          </p:cNvPr>
          <p:cNvSpPr txBox="1"/>
          <p:nvPr/>
        </p:nvSpPr>
        <p:spPr>
          <a:xfrm>
            <a:off x="3272681" y="5236686"/>
            <a:ext cx="2383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Autonomous system</a:t>
            </a:r>
          </a:p>
          <a:p>
            <a:r>
              <a:rPr lang="en-US" altLang="zh-CN" sz="2000" b="1" dirty="0"/>
              <a:t>(Uniqueness)</a:t>
            </a:r>
            <a:endParaRPr lang="zh-CN" altLang="en-US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00816B-8A53-4252-91A1-BF38B55C8F0B}"/>
              </a:ext>
            </a:extLst>
          </p:cNvPr>
          <p:cNvSpPr txBox="1"/>
          <p:nvPr/>
        </p:nvSpPr>
        <p:spPr>
          <a:xfrm>
            <a:off x="388620" y="1690688"/>
            <a:ext cx="5052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optimal dimension is found when percentage of FNN is dropped to a very low value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A4AA9-7E4B-3524-7BFF-788F7FB7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94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F9018-24E6-623E-CAE8-9A6E391B8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3F710730-12F0-9CF5-9E39-E3033C03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2" y="1938138"/>
            <a:ext cx="6053294" cy="36369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EB1FC7-F0FC-6594-3B19-6C4054A237B4}"/>
              </a:ext>
            </a:extLst>
          </p:cNvPr>
          <p:cNvSpPr txBox="1"/>
          <p:nvPr/>
        </p:nvSpPr>
        <p:spPr>
          <a:xfrm>
            <a:off x="8133348" y="5283700"/>
            <a:ext cx="2717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FNN for Lorentz Attractors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46598D-FF1D-D8F4-6EBD-825BAEFE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155"/>
          <a:stretch/>
        </p:blipFill>
        <p:spPr>
          <a:xfrm>
            <a:off x="7272330" y="2151077"/>
            <a:ext cx="4081470" cy="3211060"/>
          </a:xfrm>
          <a:prstGeom prst="rect">
            <a:avLst/>
          </a:prstGeom>
        </p:spPr>
      </p:pic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73224D34-DED5-6815-2C8E-8FA0DD8C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35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A4E40-D37C-9167-B3F9-810E1DB3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Contents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F9159-BE58-3A70-08DD-0765A2AF3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</a:p>
          <a:p>
            <a:endParaRPr lang="en-US" altLang="zh-CN" dirty="0"/>
          </a:p>
          <a:p>
            <a:r>
              <a:rPr lang="en-US" altLang="zh-CN" dirty="0"/>
              <a:t>Method (Literature Review)</a:t>
            </a:r>
          </a:p>
          <a:p>
            <a:endParaRPr lang="en-US" altLang="zh-CN" dirty="0"/>
          </a:p>
          <a:p>
            <a:r>
              <a:rPr lang="en-US" altLang="zh-CN" dirty="0"/>
              <a:t>Current Result and Future Work</a:t>
            </a:r>
          </a:p>
          <a:p>
            <a:endParaRPr lang="en-US" altLang="zh-CN" dirty="0"/>
          </a:p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F029833-64C1-F70D-4840-329DCEC916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19" y="365125"/>
            <a:ext cx="3810000" cy="2197140"/>
          </a:xfrm>
          <a:prstGeom prst="rect">
            <a:avLst/>
          </a:prstGeo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952DC352-6FC8-9D1C-EAFB-ACD90F3D2F2D}"/>
              </a:ext>
            </a:extLst>
          </p:cNvPr>
          <p:cNvGrpSpPr/>
          <p:nvPr/>
        </p:nvGrpSpPr>
        <p:grpSpPr>
          <a:xfrm>
            <a:off x="8243350" y="2346206"/>
            <a:ext cx="3590515" cy="4511794"/>
            <a:chOff x="7054009" y="697917"/>
            <a:chExt cx="4057650" cy="5712510"/>
          </a:xfrm>
        </p:grpSpPr>
        <p:pic>
          <p:nvPicPr>
            <p:cNvPr id="6" name="图片 4">
              <a:extLst>
                <a:ext uri="{FF2B5EF4-FFF2-40B4-BE49-F238E27FC236}">
                  <a16:creationId xmlns:a16="http://schemas.microsoft.com/office/drawing/2014/main" id="{14A62F0A-DE63-1E51-ACC0-EFDCE5EF0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0345" y="6096058"/>
              <a:ext cx="3143689" cy="314369"/>
            </a:xfrm>
            <a:prstGeom prst="rect">
              <a:avLst/>
            </a:prstGeom>
          </p:spPr>
        </p:pic>
        <p:pic>
          <p:nvPicPr>
            <p:cNvPr id="7" name="图片 5" descr="图形用户界面&#10;&#10;描述已自动生成">
              <a:extLst>
                <a:ext uri="{FF2B5EF4-FFF2-40B4-BE49-F238E27FC236}">
                  <a16:creationId xmlns:a16="http://schemas.microsoft.com/office/drawing/2014/main" id="{E0AA9CD3-E352-1EF9-818C-23F58EE43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009" y="3810058"/>
              <a:ext cx="4057650" cy="2286000"/>
            </a:xfrm>
            <a:prstGeom prst="rect">
              <a:avLst/>
            </a:prstGeom>
          </p:spPr>
        </p:pic>
        <p:pic>
          <p:nvPicPr>
            <p:cNvPr id="8" name="Picture 9" descr="A human heart with veins&#10;&#10;Description automatically generated">
              <a:extLst>
                <a:ext uri="{FF2B5EF4-FFF2-40B4-BE49-F238E27FC236}">
                  <a16:creationId xmlns:a16="http://schemas.microsoft.com/office/drawing/2014/main" id="{0269276D-7326-CBD1-C52F-3911CEA58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584" y="697917"/>
              <a:ext cx="1743075" cy="2628900"/>
            </a:xfrm>
            <a:prstGeom prst="rect">
              <a:avLst/>
            </a:prstGeom>
          </p:spPr>
        </p:pic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0745175-1DE8-91D9-81D7-9F9AA7BE5684}"/>
                </a:ext>
              </a:extLst>
            </p:cNvPr>
            <p:cNvSpPr/>
            <p:nvPr/>
          </p:nvSpPr>
          <p:spPr>
            <a:xfrm>
              <a:off x="10006148" y="2210234"/>
              <a:ext cx="830797" cy="6426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13">
              <a:extLst>
                <a:ext uri="{FF2B5EF4-FFF2-40B4-BE49-F238E27FC236}">
                  <a16:creationId xmlns:a16="http://schemas.microsoft.com/office/drawing/2014/main" id="{21E136C7-CA90-A4C6-8601-26204EAC216A}"/>
                </a:ext>
              </a:extLst>
            </p:cNvPr>
            <p:cNvCxnSpPr/>
            <p:nvPr/>
          </p:nvCxnSpPr>
          <p:spPr>
            <a:xfrm flipH="1">
              <a:off x="7142770" y="2210234"/>
              <a:ext cx="2790227" cy="1599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27B3E2CC-94BD-D401-1240-A3A1BE7E0BC8}"/>
                </a:ext>
              </a:extLst>
            </p:cNvPr>
            <p:cNvCxnSpPr/>
            <p:nvPr/>
          </p:nvCxnSpPr>
          <p:spPr>
            <a:xfrm flipH="1">
              <a:off x="9002921" y="2852927"/>
              <a:ext cx="1834024" cy="1086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BE620AEC-8152-A4D1-1D37-A8AEED133A00}"/>
                </a:ext>
              </a:extLst>
            </p:cNvPr>
            <p:cNvSpPr txBox="1"/>
            <p:nvPr/>
          </p:nvSpPr>
          <p:spPr>
            <a:xfrm>
              <a:off x="8259658" y="2997938"/>
              <a:ext cx="2057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Wave propagating  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853A5C3E-8BFB-FC1E-78BC-81FDAE48265B}"/>
                </a:ext>
              </a:extLst>
            </p:cNvPr>
            <p:cNvSpPr txBox="1"/>
            <p:nvPr/>
          </p:nvSpPr>
          <p:spPr>
            <a:xfrm>
              <a:off x="7926578" y="3225869"/>
              <a:ext cx="1832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(simulation) </a:t>
              </a:r>
            </a:p>
          </p:txBody>
        </p:sp>
      </p:grp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2BBF3AAD-46BD-F7D6-A859-832DD626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0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52376-4850-5973-9403-B7040C99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CF9A24-E844-94E2-9213-43503319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837"/>
            <a:ext cx="8261178" cy="48558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653230-15B2-B8DB-3F92-D39AFD482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66" y="6364840"/>
            <a:ext cx="4020111" cy="47631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C5E1BEA-B154-3A72-A37F-3D5D90D44F2B}"/>
              </a:ext>
            </a:extLst>
          </p:cNvPr>
          <p:cNvCxnSpPr/>
          <p:nvPr/>
        </p:nvCxnSpPr>
        <p:spPr>
          <a:xfrm>
            <a:off x="5524901" y="2637322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2C569ED-D20E-EC50-F0C1-237FF7F38846}"/>
              </a:ext>
            </a:extLst>
          </p:cNvPr>
          <p:cNvCxnSpPr/>
          <p:nvPr/>
        </p:nvCxnSpPr>
        <p:spPr>
          <a:xfrm>
            <a:off x="5563401" y="3140241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DBC2C0A-2DF6-85EB-DAE1-14E946F8CD71}"/>
              </a:ext>
            </a:extLst>
          </p:cNvPr>
          <p:cNvCxnSpPr/>
          <p:nvPr/>
        </p:nvCxnSpPr>
        <p:spPr>
          <a:xfrm>
            <a:off x="4600875" y="3149866"/>
            <a:ext cx="250257" cy="327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43CB5525-3D79-A533-AFA0-7F1FF2916D39}"/>
              </a:ext>
            </a:extLst>
          </p:cNvPr>
          <p:cNvSpPr/>
          <p:nvPr/>
        </p:nvSpPr>
        <p:spPr>
          <a:xfrm>
            <a:off x="2858703" y="2107933"/>
            <a:ext cx="596766" cy="3561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2B3A215-9CE2-9E2C-3B2F-D3F710E43504}"/>
              </a:ext>
            </a:extLst>
          </p:cNvPr>
          <p:cNvCxnSpPr>
            <a:cxnSpLocks/>
          </p:cNvCxnSpPr>
          <p:nvPr/>
        </p:nvCxnSpPr>
        <p:spPr>
          <a:xfrm flipH="1">
            <a:off x="3455469" y="1592677"/>
            <a:ext cx="1270534" cy="5152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03FC6D0-DFEB-C13C-9171-09C400D2ED25}"/>
              </a:ext>
            </a:extLst>
          </p:cNvPr>
          <p:cNvSpPr txBox="1"/>
          <p:nvPr/>
        </p:nvSpPr>
        <p:spPr>
          <a:xfrm>
            <a:off x="4756462" y="1324653"/>
            <a:ext cx="3047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Uniqueness except for this</a:t>
            </a:r>
            <a:endParaRPr lang="zh-CN" altLang="en-US" sz="20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057D52-4CC8-689B-C4F5-521947D5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63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C746A-429C-7F7F-3834-850EBBE9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5BB5D2-A048-11B2-4C5C-232ACFF5D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Even with the Laplacian term, there is only 0.01% crossing in true phase space. So, FNN can work for 3V SIM Model with error of O(1e-4)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CC800E9-B436-3BBF-E092-387C3830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39" y="3178743"/>
            <a:ext cx="9431066" cy="34961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DBC70C-DD05-2C7A-2946-BC0695D7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28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70AB4E-5C9F-F080-8C62-3F31BA08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223"/>
            <a:ext cx="6215473" cy="27459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954D12D-D3A3-D1B0-E8DA-7701297A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Wolf’s Algo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5929BE-92CE-1F9A-DB7F-83EBB52809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77" b="68421"/>
          <a:stretch/>
        </p:blipFill>
        <p:spPr>
          <a:xfrm>
            <a:off x="4678680" y="3345419"/>
            <a:ext cx="7330440" cy="33504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02BF4E-8E9D-F20E-1A5E-8DEA5C5F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260" y="3071973"/>
            <a:ext cx="693420" cy="570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EDC2889-84B7-E8A9-2060-AC5885641D29}"/>
              </a:ext>
            </a:extLst>
          </p:cNvPr>
          <p:cNvSpPr txBox="1"/>
          <p:nvPr/>
        </p:nvSpPr>
        <p:spPr>
          <a:xfrm>
            <a:off x="316116" y="3811501"/>
            <a:ext cx="55374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/>
              <a:t>https://home.cs.colorado.edu/~lizb/chaos/wolf-notes.pdf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D03EFE6-BBF1-FBC4-BF32-16C1AE705E39}"/>
              </a:ext>
            </a:extLst>
          </p:cNvPr>
          <p:cNvSpPr/>
          <p:nvPr/>
        </p:nvSpPr>
        <p:spPr>
          <a:xfrm>
            <a:off x="83820" y="1386423"/>
            <a:ext cx="960120" cy="1592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0F2E1B8-3C5E-E884-FFCC-7127F25F9F04}"/>
              </a:ext>
            </a:extLst>
          </p:cNvPr>
          <p:cNvSpPr/>
          <p:nvPr/>
        </p:nvSpPr>
        <p:spPr>
          <a:xfrm>
            <a:off x="4861560" y="3090660"/>
            <a:ext cx="1234440" cy="6096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3A4F95-87B7-0B2F-0389-DC03BB98933A}"/>
              </a:ext>
            </a:extLst>
          </p:cNvPr>
          <p:cNvSpPr txBox="1"/>
          <p:nvPr/>
        </p:nvSpPr>
        <p:spPr>
          <a:xfrm>
            <a:off x="4914900" y="2732169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1: data prepare (original phase space or phase space reconstruction)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1FE29-1911-A903-AF66-4BBF7583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46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70AB4E-5C9F-F080-8C62-3F31BA08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223"/>
            <a:ext cx="6215473" cy="27459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954D12D-D3A3-D1B0-E8DA-7701297A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Wolf’s Algo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02BF4E-8E9D-F20E-1A5E-8DEA5C5F3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60" y="3071973"/>
            <a:ext cx="693420" cy="570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EDC2889-84B7-E8A9-2060-AC5885641D29}"/>
              </a:ext>
            </a:extLst>
          </p:cNvPr>
          <p:cNvSpPr txBox="1"/>
          <p:nvPr/>
        </p:nvSpPr>
        <p:spPr>
          <a:xfrm>
            <a:off x="316116" y="3811501"/>
            <a:ext cx="55374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/>
              <a:t>https://home.cs.colorado.edu/~lizb/chaos/wolf-notes.pdf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D03EFE6-BBF1-FBC4-BF32-16C1AE705E39}"/>
              </a:ext>
            </a:extLst>
          </p:cNvPr>
          <p:cNvSpPr/>
          <p:nvPr/>
        </p:nvSpPr>
        <p:spPr>
          <a:xfrm>
            <a:off x="838200" y="2148839"/>
            <a:ext cx="1234440" cy="6096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C1A446-6FE7-3F47-41F2-7F9EC99885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9960"/>
          <a:stretch/>
        </p:blipFill>
        <p:spPr>
          <a:xfrm>
            <a:off x="4968042" y="2869583"/>
            <a:ext cx="7223958" cy="3988417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E1F9AE2-F6C2-59E7-F1FE-13590B496AFC}"/>
              </a:ext>
            </a:extLst>
          </p:cNvPr>
          <p:cNvSpPr/>
          <p:nvPr/>
        </p:nvSpPr>
        <p:spPr>
          <a:xfrm>
            <a:off x="5125714" y="2632606"/>
            <a:ext cx="1234440" cy="6096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904678B-075E-3ECB-FE81-2697DDA8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5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70AB4E-5C9F-F080-8C62-3F31BA08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223"/>
            <a:ext cx="6215473" cy="27459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954D12D-D3A3-D1B0-E8DA-7701297A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Wolf’s Algo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02BF4E-8E9D-F20E-1A5E-8DEA5C5F3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60" y="3071973"/>
            <a:ext cx="693420" cy="570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EDC2889-84B7-E8A9-2060-AC5885641D29}"/>
              </a:ext>
            </a:extLst>
          </p:cNvPr>
          <p:cNvSpPr txBox="1"/>
          <p:nvPr/>
        </p:nvSpPr>
        <p:spPr>
          <a:xfrm>
            <a:off x="316116" y="3811501"/>
            <a:ext cx="55374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/>
              <a:t>https://home.cs.colorado.edu/~lizb/chaos/wolf-notes.pdf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C1A446-6FE7-3F47-41F2-7F9EC99885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9960"/>
          <a:stretch/>
        </p:blipFill>
        <p:spPr>
          <a:xfrm>
            <a:off x="4968042" y="2869583"/>
            <a:ext cx="7223958" cy="3988417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E1F9AE2-F6C2-59E7-F1FE-13590B496AFC}"/>
              </a:ext>
            </a:extLst>
          </p:cNvPr>
          <p:cNvSpPr/>
          <p:nvPr/>
        </p:nvSpPr>
        <p:spPr>
          <a:xfrm>
            <a:off x="5110474" y="5117374"/>
            <a:ext cx="1234440" cy="6096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0A15B2-D390-1393-F230-AC393EA715FB}"/>
              </a:ext>
            </a:extLst>
          </p:cNvPr>
          <p:cNvSpPr txBox="1"/>
          <p:nvPr/>
        </p:nvSpPr>
        <p:spPr>
          <a:xfrm>
            <a:off x="3185160" y="35433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average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D03EFE6-BBF1-FBC4-BF32-16C1AE705E39}"/>
              </a:ext>
            </a:extLst>
          </p:cNvPr>
          <p:cNvSpPr/>
          <p:nvPr/>
        </p:nvSpPr>
        <p:spPr>
          <a:xfrm>
            <a:off x="34335" y="1221430"/>
            <a:ext cx="5819233" cy="29848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8C7F5B3-8799-BBD8-6B70-24BB187B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307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9CCDE-F338-B993-5918-B2FB7EC37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Spatial Temporal LE (SLE)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2FA5FA-E37C-A74D-A897-B08BC0817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8741"/>
          <a:stretch/>
        </p:blipFill>
        <p:spPr>
          <a:xfrm>
            <a:off x="4800599" y="1948124"/>
            <a:ext cx="7878471" cy="185924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4526AB-D6C3-EF59-C81C-FDDAD7E8550B}"/>
              </a:ext>
            </a:extLst>
          </p:cNvPr>
          <p:cNvSpPr txBox="1"/>
          <p:nvPr/>
        </p:nvSpPr>
        <p:spPr>
          <a:xfrm>
            <a:off x="5059680" y="1690688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 1: data prepare (original phase space or phase space reconstruction)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1853530-60BE-1E95-5013-FFC1FD9CA842}"/>
              </a:ext>
            </a:extLst>
          </p:cNvPr>
          <p:cNvGrpSpPr/>
          <p:nvPr/>
        </p:nvGrpSpPr>
        <p:grpSpPr>
          <a:xfrm>
            <a:off x="123925" y="1733773"/>
            <a:ext cx="4359582" cy="4564224"/>
            <a:chOff x="1194100" y="2406556"/>
            <a:chExt cx="4029168" cy="40863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88DD2B3-4BC3-BB93-21D7-D9238530F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100" y="2406556"/>
              <a:ext cx="4029168" cy="408631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05149C4-F390-3D0B-34A1-D701317EB656}"/>
                </a:ext>
              </a:extLst>
            </p:cNvPr>
            <p:cNvGrpSpPr/>
            <p:nvPr/>
          </p:nvGrpSpPr>
          <p:grpSpPr>
            <a:xfrm>
              <a:off x="1706252" y="2670813"/>
              <a:ext cx="1751120" cy="1995719"/>
              <a:chOff x="1706252" y="2670813"/>
              <a:chExt cx="1751120" cy="1995719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0447122-EC89-25CB-DFD0-E2546CCC8DCE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C09FECD-E9D1-5B2B-4E37-89E3BDAAB6AC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834828B7-31A9-CEEA-09E3-6924DBD39305}"/>
                  </a:ext>
                </a:extLst>
              </p:cNvPr>
              <p:cNvCxnSpPr>
                <a:cxnSpLocks/>
                <a:stCxn id="17" idx="6"/>
                <a:endCxn id="18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C39FC1D-73E7-4808-E465-E528B1968B57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E16F01D-D42B-3C2C-750B-0FBDCD14A6C0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72601A8A-EC72-3268-2BD6-9C0B8BDD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2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FC757-FA30-AF3F-7ACA-A4845CF1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Spatial Temporal LE (SLE)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8F424B8-519D-061B-6235-6B88C39464C5}"/>
              </a:ext>
            </a:extLst>
          </p:cNvPr>
          <p:cNvGrpSpPr/>
          <p:nvPr/>
        </p:nvGrpSpPr>
        <p:grpSpPr>
          <a:xfrm>
            <a:off x="1030705" y="1780674"/>
            <a:ext cx="10413967" cy="4564224"/>
            <a:chOff x="1194100" y="2406556"/>
            <a:chExt cx="9624691" cy="40863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E6ABAD2-180C-EF11-3B90-E2EEB15C2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4100" y="2406556"/>
              <a:ext cx="4029168" cy="408631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6F37AE1-C696-366B-3613-B97319D7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8084" y="2406556"/>
              <a:ext cx="4100707" cy="4086319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565A3F0-C18A-D8F4-6CD0-9E1393E3BFE0}"/>
                </a:ext>
              </a:extLst>
            </p:cNvPr>
            <p:cNvSpPr txBox="1"/>
            <p:nvPr/>
          </p:nvSpPr>
          <p:spPr>
            <a:xfrm>
              <a:off x="5369059" y="4188791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→ → → →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563B432-DD7B-1C1A-BB49-D592D8906CD5}"/>
                </a:ext>
              </a:extLst>
            </p:cNvPr>
            <p:cNvSpPr txBox="1"/>
            <p:nvPr/>
          </p:nvSpPr>
          <p:spPr>
            <a:xfrm>
              <a:off x="5345478" y="4096458"/>
              <a:ext cx="1267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After duration 1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E7DA174-54E1-EEC8-9804-358EA16315D4}"/>
                </a:ext>
              </a:extLst>
            </p:cNvPr>
            <p:cNvGrpSpPr/>
            <p:nvPr/>
          </p:nvGrpSpPr>
          <p:grpSpPr>
            <a:xfrm>
              <a:off x="1706252" y="2670813"/>
              <a:ext cx="1751120" cy="1995719"/>
              <a:chOff x="1706252" y="2670813"/>
              <a:chExt cx="1751120" cy="1995719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D95D095-51C2-6193-81B0-DD3EEAA92E71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C8D985BC-0C6A-F7CA-5120-AE125C363500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9F9E751-25D1-A46F-16DF-FBB90EAA6ED5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CB04FC9-D37D-7471-E915-7642F04012E1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83B2310-7F99-EAB5-3D43-ECE1C670B64B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CBA00CE-9B8C-1198-82F8-32A1258F3D6E}"/>
                </a:ext>
              </a:extLst>
            </p:cNvPr>
            <p:cNvGrpSpPr/>
            <p:nvPr/>
          </p:nvGrpSpPr>
          <p:grpSpPr>
            <a:xfrm>
              <a:off x="7682846" y="2680239"/>
              <a:ext cx="1751120" cy="1995719"/>
              <a:chOff x="1706252" y="2670813"/>
              <a:chExt cx="1751120" cy="1995719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669EB8E-7727-2DC7-1892-934CEEFC0DD5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EB262342-7FAA-CA70-EC40-E1F80BAE79D4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A6019A76-A6BF-D3BB-5781-231705AF3337}"/>
                  </a:ext>
                </a:extLst>
              </p:cNvPr>
              <p:cNvCxnSpPr>
                <a:cxnSpLocks/>
                <a:stCxn id="28" idx="6"/>
                <a:endCxn id="29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C383D32-4464-7587-9BED-45EAD7794182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2DD284A-BCBB-F208-C6C7-384554EA7510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C3E22ABA-B428-CC53-8492-EF277AFB3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42406" b="27286"/>
          <a:stretch/>
        </p:blipFill>
        <p:spPr>
          <a:xfrm>
            <a:off x="2083393" y="5347393"/>
            <a:ext cx="8436694" cy="1462563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079DDF-EB91-4671-15D3-4069AFD3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554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FC757-FA30-AF3F-7ACA-A4845CF1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Spatial Temporal LE (SLE)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8F424B8-519D-061B-6235-6B88C39464C5}"/>
              </a:ext>
            </a:extLst>
          </p:cNvPr>
          <p:cNvGrpSpPr/>
          <p:nvPr/>
        </p:nvGrpSpPr>
        <p:grpSpPr>
          <a:xfrm>
            <a:off x="1030705" y="1780674"/>
            <a:ext cx="10413967" cy="4564224"/>
            <a:chOff x="1194100" y="2406556"/>
            <a:chExt cx="9624691" cy="40863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E6ABAD2-180C-EF11-3B90-E2EEB15C2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4100" y="2406556"/>
              <a:ext cx="4029168" cy="408631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6F37AE1-C696-366B-3613-B97319D7F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8084" y="2406556"/>
              <a:ext cx="4100707" cy="4086319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565A3F0-C18A-D8F4-6CD0-9E1393E3BFE0}"/>
                </a:ext>
              </a:extLst>
            </p:cNvPr>
            <p:cNvSpPr txBox="1"/>
            <p:nvPr/>
          </p:nvSpPr>
          <p:spPr>
            <a:xfrm>
              <a:off x="5369059" y="4188791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→ → → →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563B432-DD7B-1C1A-BB49-D592D8906CD5}"/>
                </a:ext>
              </a:extLst>
            </p:cNvPr>
            <p:cNvSpPr txBox="1"/>
            <p:nvPr/>
          </p:nvSpPr>
          <p:spPr>
            <a:xfrm>
              <a:off x="5345478" y="4096458"/>
              <a:ext cx="1267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After duration 1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E7DA174-54E1-EEC8-9804-358EA16315D4}"/>
                </a:ext>
              </a:extLst>
            </p:cNvPr>
            <p:cNvGrpSpPr/>
            <p:nvPr/>
          </p:nvGrpSpPr>
          <p:grpSpPr>
            <a:xfrm>
              <a:off x="1706252" y="2670813"/>
              <a:ext cx="1751120" cy="1995719"/>
              <a:chOff x="1706252" y="2670813"/>
              <a:chExt cx="1751120" cy="1995719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D95D095-51C2-6193-81B0-DD3EEAA92E71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C8D985BC-0C6A-F7CA-5120-AE125C363500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9F9E751-25D1-A46F-16DF-FBB90EAA6ED5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CB04FC9-D37D-7471-E915-7642F04012E1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83B2310-7F99-EAB5-3D43-ECE1C670B64B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CBA00CE-9B8C-1198-82F8-32A1258F3D6E}"/>
                </a:ext>
              </a:extLst>
            </p:cNvPr>
            <p:cNvGrpSpPr/>
            <p:nvPr/>
          </p:nvGrpSpPr>
          <p:grpSpPr>
            <a:xfrm>
              <a:off x="7682846" y="2680239"/>
              <a:ext cx="1751120" cy="1995719"/>
              <a:chOff x="1706252" y="2670813"/>
              <a:chExt cx="1751120" cy="1995719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669EB8E-7727-2DC7-1892-934CEEFC0DD5}"/>
                  </a:ext>
                </a:extLst>
              </p:cNvPr>
              <p:cNvSpPr/>
              <p:nvPr/>
            </p:nvSpPr>
            <p:spPr>
              <a:xfrm>
                <a:off x="1706252" y="2931736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EB262342-7FAA-CA70-EC40-E1F80BAE79D4}"/>
                  </a:ext>
                </a:extLst>
              </p:cNvPr>
              <p:cNvSpPr/>
              <p:nvPr/>
            </p:nvSpPr>
            <p:spPr>
              <a:xfrm>
                <a:off x="3039002" y="4449715"/>
                <a:ext cx="169682" cy="21681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A6019A76-A6BF-D3BB-5781-231705AF3337}"/>
                  </a:ext>
                </a:extLst>
              </p:cNvPr>
              <p:cNvCxnSpPr>
                <a:cxnSpLocks/>
                <a:stCxn id="28" idx="6"/>
                <a:endCxn id="29" idx="2"/>
              </p:cNvCxnSpPr>
              <p:nvPr/>
            </p:nvCxnSpPr>
            <p:spPr>
              <a:xfrm>
                <a:off x="1875934" y="3040145"/>
                <a:ext cx="1163068" cy="1517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C383D32-4464-7587-9BED-45EAD7794182}"/>
                  </a:ext>
                </a:extLst>
              </p:cNvPr>
              <p:cNvSpPr txBox="1"/>
              <p:nvPr/>
            </p:nvSpPr>
            <p:spPr>
              <a:xfrm>
                <a:off x="1753724" y="26708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k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2DD284A-BCBB-F208-C6C7-384554EA7510}"/>
                  </a:ext>
                </a:extLst>
              </p:cNvPr>
              <p:cNvSpPr txBox="1"/>
              <p:nvPr/>
            </p:nvSpPr>
            <p:spPr>
              <a:xfrm>
                <a:off x="3144466" y="41887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h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A4636825-E0BE-5326-4C43-97D52BF12E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2219"/>
          <a:stretch/>
        </p:blipFill>
        <p:spPr>
          <a:xfrm>
            <a:off x="1974787" y="5517372"/>
            <a:ext cx="8436694" cy="1340628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1FC447C2-2220-5326-8C4D-FA1E9E43EE84}"/>
              </a:ext>
            </a:extLst>
          </p:cNvPr>
          <p:cNvSpPr/>
          <p:nvPr/>
        </p:nvSpPr>
        <p:spPr>
          <a:xfrm>
            <a:off x="4423650" y="2359931"/>
            <a:ext cx="183597" cy="2421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8C194D2-32CD-072D-90FF-10E032D14D18}"/>
              </a:ext>
            </a:extLst>
          </p:cNvPr>
          <p:cNvSpPr/>
          <p:nvPr/>
        </p:nvSpPr>
        <p:spPr>
          <a:xfrm>
            <a:off x="4166974" y="4107064"/>
            <a:ext cx="183597" cy="2421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4F434E5-99D3-F704-F2CC-0DDD14DC344F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H="1">
            <a:off x="4166974" y="2481018"/>
            <a:ext cx="440273" cy="17471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ADCE7AA-1713-1E21-A62F-C1A460B11BBA}"/>
              </a:ext>
            </a:extLst>
          </p:cNvPr>
          <p:cNvSpPr txBox="1"/>
          <p:nvPr/>
        </p:nvSpPr>
        <p:spPr>
          <a:xfrm>
            <a:off x="4475015" y="206849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k'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CD8463-B6B4-D8AD-FD6C-8AB8D311801E}"/>
              </a:ext>
            </a:extLst>
          </p:cNvPr>
          <p:cNvSpPr txBox="1"/>
          <p:nvPr/>
        </p:nvSpPr>
        <p:spPr>
          <a:xfrm>
            <a:off x="4281087" y="381562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h'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3AEC1C4-302B-D050-2955-2CC40B1D1ABF}"/>
              </a:ext>
            </a:extLst>
          </p:cNvPr>
          <p:cNvSpPr/>
          <p:nvPr/>
        </p:nvSpPr>
        <p:spPr>
          <a:xfrm>
            <a:off x="10860722" y="2377804"/>
            <a:ext cx="183597" cy="2421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113C692-3A63-AEF9-92F4-AD07AA79F457}"/>
              </a:ext>
            </a:extLst>
          </p:cNvPr>
          <p:cNvSpPr/>
          <p:nvPr/>
        </p:nvSpPr>
        <p:spPr>
          <a:xfrm>
            <a:off x="10604046" y="4124937"/>
            <a:ext cx="183597" cy="2421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8D55643-8FA6-6CA0-37EE-D293BDA44D81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H="1">
            <a:off x="10604046" y="2498891"/>
            <a:ext cx="440273" cy="17471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DE4EFFE-5A1B-367F-8996-6AC362ACF227}"/>
              </a:ext>
            </a:extLst>
          </p:cNvPr>
          <p:cNvSpPr txBox="1"/>
          <p:nvPr/>
        </p:nvSpPr>
        <p:spPr>
          <a:xfrm>
            <a:off x="10912087" y="208636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k'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BCB0FA8-0506-A64D-0C69-467AB361CA4B}"/>
              </a:ext>
            </a:extLst>
          </p:cNvPr>
          <p:cNvSpPr txBox="1"/>
          <p:nvPr/>
        </p:nvSpPr>
        <p:spPr>
          <a:xfrm>
            <a:off x="10718159" y="383349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h'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1" name="灯片编号占位符 40">
            <a:extLst>
              <a:ext uri="{FF2B5EF4-FFF2-40B4-BE49-F238E27FC236}">
                <a16:creationId xmlns:a16="http://schemas.microsoft.com/office/drawing/2014/main" id="{264760BD-63DE-B416-C3EE-BE89E271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645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655EC-333D-49E1-6DE9-BD5D4979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Noise Chaos distinguishment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B5E2C-C9FC-9F55-89F7-2AB676CD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Simplex Projection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2A83CF-A30F-D1DC-9569-50B49E37D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665" y="3216112"/>
            <a:ext cx="5973009" cy="35723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980B9D-A4A0-2178-7D15-81219C6DAEC3}"/>
              </a:ext>
            </a:extLst>
          </p:cNvPr>
          <p:cNvSpPr txBox="1"/>
          <p:nvPr/>
        </p:nvSpPr>
        <p:spPr>
          <a:xfrm>
            <a:off x="5700485" y="3132170"/>
            <a:ext cx="6804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Step 1: data prepare (original phase space or phase space reconstruction)</a:t>
            </a:r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3E9833-34AB-1DDC-C668-3267A5E4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711" b="77102"/>
          <a:stretch/>
        </p:blipFill>
        <p:spPr>
          <a:xfrm>
            <a:off x="5494477" y="3470724"/>
            <a:ext cx="6492145" cy="20420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A246C4-4094-D9C7-3FD2-482E270FC195}"/>
              </a:ext>
            </a:extLst>
          </p:cNvPr>
          <p:cNvSpPr txBox="1"/>
          <p:nvPr/>
        </p:nvSpPr>
        <p:spPr>
          <a:xfrm>
            <a:off x="1949367" y="2962681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Embed_dim</a:t>
            </a:r>
            <a:r>
              <a:rPr lang="en-US" altLang="zh-CN" dirty="0"/>
              <a:t> = 4, tau = 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F05718-3C64-2EDC-2D92-AD85D2DCCC4D}"/>
              </a:ext>
            </a:extLst>
          </p:cNvPr>
          <p:cNvSpPr txBox="1"/>
          <p:nvPr/>
        </p:nvSpPr>
        <p:spPr>
          <a:xfrm>
            <a:off x="4208819" y="347350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j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DD1383-4D75-F1C0-1E59-7C58A60D4C52}"/>
              </a:ext>
            </a:extLst>
          </p:cNvPr>
          <p:cNvSpPr txBox="1"/>
          <p:nvPr/>
        </p:nvSpPr>
        <p:spPr>
          <a:xfrm>
            <a:off x="3662210" y="34771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49DBB5-2136-AA46-8861-F0865CBC77C8}"/>
              </a:ext>
            </a:extLst>
          </p:cNvPr>
          <p:cNvSpPr txBox="1"/>
          <p:nvPr/>
        </p:nvSpPr>
        <p:spPr>
          <a:xfrm>
            <a:off x="1676992" y="34290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F0AFEF-4B58-5C44-4F2A-FDDF810FB1E6}"/>
              </a:ext>
            </a:extLst>
          </p:cNvPr>
          <p:cNvSpPr txBox="1"/>
          <p:nvPr/>
        </p:nvSpPr>
        <p:spPr>
          <a:xfrm>
            <a:off x="2436084" y="3429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C708D1-4FAA-E466-3C6D-A7159F95E5D5}"/>
              </a:ext>
            </a:extLst>
          </p:cNvPr>
          <p:cNvSpPr txBox="1"/>
          <p:nvPr/>
        </p:nvSpPr>
        <p:spPr>
          <a:xfrm>
            <a:off x="7511004" y="518507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 = ~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5C0762C1-C8E1-C97F-94B7-594DDE6C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252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B33309AA-B114-D696-61AB-A2C9D656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337" y="4725159"/>
            <a:ext cx="6307680" cy="13685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E655EC-333D-49E1-6DE9-BD5D4979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Noise Chaos distinguishment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B5E2C-C9FC-9F55-89F7-2AB676CD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Simplex Projection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9FF0DD-C5EF-C896-C325-97A15A7F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345" y="3045135"/>
            <a:ext cx="5649113" cy="3524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3E9833-34AB-1DDC-C668-3267A5E4F8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018" b="56491"/>
          <a:stretch/>
        </p:blipFill>
        <p:spPr>
          <a:xfrm>
            <a:off x="5814785" y="2979226"/>
            <a:ext cx="6377215" cy="16109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77BD2D-41B7-56FF-C9AB-7598C9BA2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920" y="3399590"/>
            <a:ext cx="298431" cy="139267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105A061-027E-9109-8C20-8EB5CA70B226}"/>
              </a:ext>
            </a:extLst>
          </p:cNvPr>
          <p:cNvCxnSpPr>
            <a:cxnSpLocks/>
          </p:cNvCxnSpPr>
          <p:nvPr/>
        </p:nvCxnSpPr>
        <p:spPr>
          <a:xfrm flipV="1">
            <a:off x="5471774" y="5115464"/>
            <a:ext cx="2481781" cy="152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D893159-39EF-6F04-6BF3-0DE69999031F}"/>
              </a:ext>
            </a:extLst>
          </p:cNvPr>
          <p:cNvCxnSpPr>
            <a:cxnSpLocks/>
          </p:cNvCxnSpPr>
          <p:nvPr/>
        </p:nvCxnSpPr>
        <p:spPr>
          <a:xfrm flipV="1">
            <a:off x="5615768" y="5072292"/>
            <a:ext cx="1587289" cy="671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CC64DE90-819D-2E1A-0DCA-49CD621D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8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E3422-0250-A969-25BE-1257367C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54A45-FB79-A1DD-16A8-E9503459A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This research tries to do these things:</a:t>
            </a:r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en-US" altLang="zh-CN" dirty="0">
                <a:solidFill>
                  <a:srgbClr val="FF0000"/>
                </a:solidFill>
              </a:rPr>
              <a:t>Quantify</a:t>
            </a:r>
            <a:r>
              <a:rPr lang="en-US" altLang="zh-CN" dirty="0"/>
              <a:t> the complexity of cardiac system </a:t>
            </a:r>
            <a:r>
              <a:rPr lang="en-US" altLang="zh-CN" dirty="0">
                <a:solidFill>
                  <a:srgbClr val="FF0000"/>
                </a:solidFill>
              </a:rPr>
              <a:t>simulations</a:t>
            </a:r>
            <a:r>
              <a:rPr lang="en-US" altLang="zh-CN" dirty="0"/>
              <a:t> with parameter changing</a:t>
            </a:r>
          </a:p>
          <a:p>
            <a:r>
              <a:rPr lang="en-US" altLang="zh-CN" dirty="0"/>
              <a:t>2. </a:t>
            </a:r>
            <a:r>
              <a:rPr lang="en-US" altLang="zh-CN" dirty="0">
                <a:solidFill>
                  <a:srgbClr val="FF0000"/>
                </a:solidFill>
              </a:rPr>
              <a:t>Quantify</a:t>
            </a:r>
            <a:r>
              <a:rPr lang="en-US" altLang="zh-CN" dirty="0"/>
              <a:t> simulations with </a:t>
            </a:r>
            <a:r>
              <a:rPr lang="en-US" altLang="zh-CN" dirty="0">
                <a:solidFill>
                  <a:srgbClr val="FF0000"/>
                </a:solidFill>
              </a:rPr>
              <a:t>meandering</a:t>
            </a:r>
            <a:r>
              <a:rPr lang="en-US" altLang="zh-CN" dirty="0"/>
              <a:t> cases.</a:t>
            </a:r>
          </a:p>
          <a:p>
            <a:r>
              <a:rPr lang="en-US" altLang="zh-CN" dirty="0"/>
              <a:t>3. </a:t>
            </a:r>
            <a:r>
              <a:rPr lang="en-US" altLang="zh-CN" dirty="0">
                <a:solidFill>
                  <a:srgbClr val="FF0000"/>
                </a:solidFill>
              </a:rPr>
              <a:t>Quantify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experimental</a:t>
            </a:r>
            <a:r>
              <a:rPr lang="en-US" altLang="zh-CN" dirty="0"/>
              <a:t> results that have </a:t>
            </a:r>
            <a:r>
              <a:rPr lang="en-US" altLang="zh-CN" dirty="0">
                <a:solidFill>
                  <a:srgbClr val="FF0000"/>
                </a:solidFill>
              </a:rPr>
              <a:t>noise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With determination of the chaotic and non-chaotic regions for different parameters, it can guide the cardiac medication to avoid deadly chaos and help us understand the cardiac model more.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A4B594-59FE-8CA6-7586-031A5CD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0" y="74598"/>
            <a:ext cx="3779520" cy="38882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05B378-1784-AE6E-7B3A-5C1875A43750}"/>
              </a:ext>
            </a:extLst>
          </p:cNvPr>
          <p:cNvSpPr txBox="1"/>
          <p:nvPr/>
        </p:nvSpPr>
        <p:spPr>
          <a:xfrm>
            <a:off x="10214876" y="2463221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70</a:t>
            </a:r>
            <a:endParaRPr lang="zh-CN" altLang="en-US" sz="900" dirty="0"/>
          </a:p>
        </p:txBody>
      </p:sp>
      <p:pic>
        <p:nvPicPr>
          <p:cNvPr id="5" name="图片 4" descr="图表">
            <a:extLst>
              <a:ext uri="{FF2B5EF4-FFF2-40B4-BE49-F238E27FC236}">
                <a16:creationId xmlns:a16="http://schemas.microsoft.com/office/drawing/2014/main" id="{BFFE5E6E-6A6B-98CB-A398-820D0C2E3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95" y="4723391"/>
            <a:ext cx="3999305" cy="1588509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7BB7E-FBDB-1566-9F57-CB3B2122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3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1DA59-F25C-A5D0-5652-5FDB3CF2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Noise Chaos distinguishment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97727-64F8-DD50-ECD9-0CBB45BBE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48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Unautocorrelated noise would not be predicted by similar patterns since its next data point is not correlated with current pattern.</a:t>
            </a:r>
          </a:p>
          <a:p>
            <a:r>
              <a:rPr lang="en-US" altLang="zh-CN" sz="2400" dirty="0"/>
              <a:t>We can expect the </a:t>
            </a:r>
            <a:r>
              <a:rPr lang="en-US" altLang="zh-CN" sz="2400" dirty="0">
                <a:solidFill>
                  <a:srgbClr val="FF0000"/>
                </a:solidFill>
              </a:rPr>
              <a:t>chaos</a:t>
            </a:r>
            <a:r>
              <a:rPr lang="en-US" altLang="zh-CN" sz="2400" dirty="0"/>
              <a:t> has </a:t>
            </a:r>
            <a:r>
              <a:rPr lang="en-US" altLang="zh-CN" sz="2400" dirty="0">
                <a:solidFill>
                  <a:srgbClr val="FF0000"/>
                </a:solidFill>
              </a:rPr>
              <a:t>decreasing</a:t>
            </a:r>
            <a:r>
              <a:rPr lang="en-US" altLang="zh-CN" sz="2400" dirty="0"/>
              <a:t> prediction score with </a:t>
            </a:r>
            <a:r>
              <a:rPr lang="en-US" altLang="zh-CN" sz="2400" dirty="0">
                <a:solidFill>
                  <a:srgbClr val="FF0000"/>
                </a:solidFill>
              </a:rPr>
              <a:t>increasing</a:t>
            </a:r>
            <a:r>
              <a:rPr lang="en-US" altLang="zh-CN" sz="2400" dirty="0"/>
              <a:t> prediction steps. But noise just keep a flat line.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40B718-8250-1FF0-23A3-D74434B8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01" b="2901"/>
          <a:stretch/>
        </p:blipFill>
        <p:spPr>
          <a:xfrm>
            <a:off x="4232826" y="2907747"/>
            <a:ext cx="7959174" cy="402725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33B91-256C-A917-1E0F-0CF5EA0D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148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E78CB-2D08-1982-871A-8B9C28B7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 </a:t>
            </a:r>
            <a:r>
              <a:rPr lang="en-US" altLang="zh-CN" dirty="0"/>
              <a:t>- Simulation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8C8D2BD-23EE-7F31-9B9E-38ECBCBAEDAD}"/>
              </a:ext>
            </a:extLst>
          </p:cNvPr>
          <p:cNvSpPr txBox="1">
            <a:spLocks/>
          </p:cNvSpPr>
          <p:nvPr/>
        </p:nvSpPr>
        <p:spPr>
          <a:xfrm>
            <a:off x="705485" y="1618691"/>
            <a:ext cx="7010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We take advantage of fast GPU simulations using  </a:t>
            </a:r>
            <a:r>
              <a:rPr lang="en-US" altLang="zh-CN" dirty="0" err="1"/>
              <a:t>webGL</a:t>
            </a:r>
            <a:r>
              <a:rPr lang="en-US" altLang="zh-CN" dirty="0"/>
              <a:t>.</a:t>
            </a:r>
          </a:p>
          <a:p>
            <a:r>
              <a:rPr lang="en-US" altLang="zh-CN" dirty="0">
                <a:hlinkClick r:id="rId2"/>
              </a:rPr>
              <a:t>https://abubujs.org/</a:t>
            </a:r>
            <a:r>
              <a:rPr lang="en-US" altLang="zh-CN" dirty="0"/>
              <a:t> (Dr. Abouzar </a:t>
            </a:r>
            <a:r>
              <a:rPr lang="en-US" altLang="zh-CN" dirty="0" err="1"/>
              <a:t>Kaboudian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It can run real-time simulation on PC, tablet and even cell phone.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5" name="组合 3">
            <a:extLst>
              <a:ext uri="{FF2B5EF4-FFF2-40B4-BE49-F238E27FC236}">
                <a16:creationId xmlns:a16="http://schemas.microsoft.com/office/drawing/2014/main" id="{4030F026-3021-812D-5D02-71227EB47446}"/>
              </a:ext>
            </a:extLst>
          </p:cNvPr>
          <p:cNvGrpSpPr/>
          <p:nvPr/>
        </p:nvGrpSpPr>
        <p:grpSpPr>
          <a:xfrm>
            <a:off x="8532108" y="1458235"/>
            <a:ext cx="3590515" cy="4511794"/>
            <a:chOff x="7054009" y="697917"/>
            <a:chExt cx="4057650" cy="5712510"/>
          </a:xfrm>
        </p:grpSpPr>
        <p:pic>
          <p:nvPicPr>
            <p:cNvPr id="6" name="图片 4">
              <a:extLst>
                <a:ext uri="{FF2B5EF4-FFF2-40B4-BE49-F238E27FC236}">
                  <a16:creationId xmlns:a16="http://schemas.microsoft.com/office/drawing/2014/main" id="{5097C7D0-29EB-A96C-120B-0120399C0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0345" y="6096058"/>
              <a:ext cx="3143689" cy="314369"/>
            </a:xfrm>
            <a:prstGeom prst="rect">
              <a:avLst/>
            </a:prstGeom>
          </p:spPr>
        </p:pic>
        <p:pic>
          <p:nvPicPr>
            <p:cNvPr id="7" name="图片 5" descr="图形用户界面&#10;&#10;描述已自动生成">
              <a:extLst>
                <a:ext uri="{FF2B5EF4-FFF2-40B4-BE49-F238E27FC236}">
                  <a16:creationId xmlns:a16="http://schemas.microsoft.com/office/drawing/2014/main" id="{11AE43C0-B998-23AD-63A2-7773F59F0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009" y="3810058"/>
              <a:ext cx="4057650" cy="2286000"/>
            </a:xfrm>
            <a:prstGeom prst="rect">
              <a:avLst/>
            </a:prstGeom>
          </p:spPr>
        </p:pic>
        <p:pic>
          <p:nvPicPr>
            <p:cNvPr id="8" name="Picture 9" descr="A human heart with veins&#10;&#10;Description automatically generated">
              <a:extLst>
                <a:ext uri="{FF2B5EF4-FFF2-40B4-BE49-F238E27FC236}">
                  <a16:creationId xmlns:a16="http://schemas.microsoft.com/office/drawing/2014/main" id="{6E3B26DC-0B77-1C77-9E38-DCC78CCB4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584" y="697917"/>
              <a:ext cx="1743075" cy="2628900"/>
            </a:xfrm>
            <a:prstGeom prst="rect">
              <a:avLst/>
            </a:prstGeom>
          </p:spPr>
        </p:pic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B50C033F-4BFF-609E-7130-4142A965F854}"/>
                </a:ext>
              </a:extLst>
            </p:cNvPr>
            <p:cNvSpPr/>
            <p:nvPr/>
          </p:nvSpPr>
          <p:spPr>
            <a:xfrm>
              <a:off x="10006148" y="2210234"/>
              <a:ext cx="830797" cy="6426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13">
              <a:extLst>
                <a:ext uri="{FF2B5EF4-FFF2-40B4-BE49-F238E27FC236}">
                  <a16:creationId xmlns:a16="http://schemas.microsoft.com/office/drawing/2014/main" id="{D818EE36-AFE3-43CC-2834-BB1BE7B435C5}"/>
                </a:ext>
              </a:extLst>
            </p:cNvPr>
            <p:cNvCxnSpPr/>
            <p:nvPr/>
          </p:nvCxnSpPr>
          <p:spPr>
            <a:xfrm flipH="1">
              <a:off x="7142770" y="2210234"/>
              <a:ext cx="2790227" cy="1599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F605FCCD-AFBA-F425-432F-A3F6F3A75261}"/>
                </a:ext>
              </a:extLst>
            </p:cNvPr>
            <p:cNvCxnSpPr/>
            <p:nvPr/>
          </p:nvCxnSpPr>
          <p:spPr>
            <a:xfrm flipH="1">
              <a:off x="9002921" y="2852927"/>
              <a:ext cx="1834024" cy="1086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86144C75-86AE-EF89-31A2-B61E38060A2F}"/>
                </a:ext>
              </a:extLst>
            </p:cNvPr>
            <p:cNvSpPr txBox="1"/>
            <p:nvPr/>
          </p:nvSpPr>
          <p:spPr>
            <a:xfrm>
              <a:off x="8259658" y="2997938"/>
              <a:ext cx="2057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Wave propagating  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FF391F42-8895-8F60-9FBE-9A21878BDCF5}"/>
                </a:ext>
              </a:extLst>
            </p:cNvPr>
            <p:cNvSpPr txBox="1"/>
            <p:nvPr/>
          </p:nvSpPr>
          <p:spPr>
            <a:xfrm>
              <a:off x="7926578" y="3225869"/>
              <a:ext cx="1832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(simulation) 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7E720344-4C57-CFA9-A954-A54E4F173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05" y="4097368"/>
            <a:ext cx="7887801" cy="266737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3A37F8-F452-F378-3A08-D7D913A5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607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4675E-D312-63E2-6D92-791CBBA9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Current Result and Future Work</a:t>
            </a:r>
            <a:r>
              <a:rPr lang="en-US" altLang="zh-CN" dirty="0"/>
              <a:t> – FNN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E08AE-A363-6119-DBAE-741B82476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Now, by plotting the </a:t>
            </a:r>
            <a:r>
              <a:rPr lang="en-US" altLang="zh-CN" sz="2000" dirty="0">
                <a:solidFill>
                  <a:srgbClr val="FF0000"/>
                </a:solidFill>
              </a:rPr>
              <a:t>FNN percentage</a:t>
            </a:r>
            <a:r>
              <a:rPr lang="en-US" altLang="zh-CN" sz="2000" dirty="0"/>
              <a:t> with respect to m, we get </a:t>
            </a:r>
            <a:r>
              <a:rPr lang="en-US" altLang="zh-CN" sz="2000" dirty="0">
                <a:solidFill>
                  <a:srgbClr val="FF0000"/>
                </a:solidFill>
              </a:rPr>
              <a:t>optimal m </a:t>
            </a:r>
            <a:r>
              <a:rPr lang="en-US" altLang="zh-CN" sz="2000" dirty="0"/>
              <a:t>when it no longer decreases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5B0AE1-F6E8-6BA0-E8FE-43273EB2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37" y="2161520"/>
            <a:ext cx="8849960" cy="469648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FE36B98-BAC2-4885-4D07-9E5A339FC709}"/>
              </a:ext>
            </a:extLst>
          </p:cNvPr>
          <p:cNvCxnSpPr>
            <a:cxnSpLocks/>
          </p:cNvCxnSpPr>
          <p:nvPr/>
        </p:nvCxnSpPr>
        <p:spPr>
          <a:xfrm flipH="1">
            <a:off x="6026573" y="3953829"/>
            <a:ext cx="605233" cy="1732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473871D-B404-0830-D418-B3E3AF2597D9}"/>
              </a:ext>
            </a:extLst>
          </p:cNvPr>
          <p:cNvSpPr txBox="1"/>
          <p:nvPr/>
        </p:nvSpPr>
        <p:spPr>
          <a:xfrm>
            <a:off x="5387170" y="3584497"/>
            <a:ext cx="283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Minimum crossings happen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C181BE-A74B-D490-B0C9-47926102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51729"/>
          <a:stretch/>
        </p:blipFill>
        <p:spPr>
          <a:xfrm>
            <a:off x="5387170" y="2673496"/>
            <a:ext cx="3361491" cy="4953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3FDE65-ECE8-F4D4-7436-D8661E6FB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415" r="409"/>
          <a:stretch/>
        </p:blipFill>
        <p:spPr>
          <a:xfrm>
            <a:off x="8824861" y="2673495"/>
            <a:ext cx="360429" cy="495369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C2D9A22-3986-67F4-EFBB-5412D745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7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9401B-8DBA-81E3-E7F3-39EF6481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065" y="1174918"/>
            <a:ext cx="7530935" cy="53179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4EE14A6-1411-CCF7-F4D6-CC077A2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Current Result and Future 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74DA61-F43F-C06D-1CCA-E11DA1FF0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11829" cy="4351338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tau_d</a:t>
            </a:r>
            <a:r>
              <a:rPr lang="en-US" altLang="zh-CN" dirty="0"/>
              <a:t>, which is the resistance of Na+, I quantified the chaos, which qualitatively match with the simulation map.</a:t>
            </a:r>
          </a:p>
          <a:p>
            <a:endParaRPr lang="en-US" altLang="zh-CN" dirty="0"/>
          </a:p>
          <a:p>
            <a:r>
              <a:rPr lang="en-US" altLang="zh-CN" dirty="0"/>
              <a:t>Demo: </a:t>
            </a:r>
            <a:r>
              <a:rPr lang="zh-CN" altLang="en-US" sz="1800" dirty="0">
                <a:hlinkClick r:id="rId3"/>
              </a:rPr>
              <a:t>https://chaos.gatech.edu/eaav6019/files/2D-3V-Model/index.html</a:t>
            </a: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EE3B45-CB7F-DE94-9AFF-ED07B42A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64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32118-A8E8-8498-AC1E-6F414D53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Current Result and Future Work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A642A4-BA9C-C7F4-83E5-374FD0CE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4521" cy="4351338"/>
          </a:xfrm>
        </p:spPr>
        <p:txBody>
          <a:bodyPr/>
          <a:lstStyle/>
          <a:p>
            <a:r>
              <a:rPr lang="en-US" altLang="zh-CN" dirty="0"/>
              <a:t>Quantification of more complex models/patterns</a:t>
            </a:r>
          </a:p>
          <a:p>
            <a:endParaRPr lang="en-US" altLang="zh-CN" dirty="0"/>
          </a:p>
          <a:p>
            <a:r>
              <a:rPr lang="en-US" altLang="zh-CN" dirty="0"/>
              <a:t>For example, here is the LE for different tip meandering cases.</a:t>
            </a:r>
          </a:p>
          <a:p>
            <a:endParaRPr lang="en-US" altLang="zh-CN" dirty="0"/>
          </a:p>
          <a:p>
            <a:r>
              <a:rPr lang="en-US" altLang="zh-CN" dirty="0"/>
              <a:t>Notice here “temporal” used TISEAN (Nonlinear Time Series Analysis)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3D18F5-727E-9C6A-243B-94B916393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721" y="1331322"/>
            <a:ext cx="6010356" cy="53695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C8F25C-496A-3DAC-15A1-39EE40AA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49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32118-A8E8-8498-AC1E-6F414D53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Current Result and Future Work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A642A4-BA9C-C7F4-83E5-374FD0CE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1720" cy="2226611"/>
          </a:xfrm>
        </p:spPr>
        <p:txBody>
          <a:bodyPr>
            <a:normAutofit/>
          </a:bodyPr>
          <a:lstStyle/>
          <a:p>
            <a:r>
              <a:rPr lang="en-US" altLang="zh-CN" dirty="0"/>
              <a:t>Quantification of experimental results.</a:t>
            </a:r>
          </a:p>
          <a:p>
            <a:endParaRPr lang="en-US" altLang="zh-CN" dirty="0"/>
          </a:p>
          <a:p>
            <a:r>
              <a:rPr lang="en-US" altLang="zh-CN" dirty="0"/>
              <a:t>For example, here is the LE for pig hearts.</a:t>
            </a:r>
            <a:endParaRPr lang="zh-CN" altLang="en-US" dirty="0"/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2311BD83-2C9C-7E67-F53A-F8D3A63AD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2" y="3857255"/>
            <a:ext cx="6308171" cy="2933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69EAEE-0604-D698-E06D-BB78C2CE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435" y="1630644"/>
            <a:ext cx="4461408" cy="222661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65D9DD-EE16-B66B-D2B1-09D87A1F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991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73B0E-1966-1000-9735-03A8D264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Conclusion</a:t>
            </a:r>
            <a:endParaRPr lang="zh-CN" altLang="en-US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81AC2C5-BEA8-7C53-97C3-B215AF584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The 3V SIM Model is a simplified cardiac model, retaining essential activation and inactivation characteristics while having fewer variables.</a:t>
            </a:r>
          </a:p>
          <a:p>
            <a:endParaRPr lang="en-US" altLang="zh-CN" dirty="0"/>
          </a:p>
          <a:p>
            <a:r>
              <a:rPr lang="en-US" altLang="zh-CN" dirty="0"/>
              <a:t>I showed that APD data could be alternative choice for determining the Lyapunov exponent.</a:t>
            </a:r>
          </a:p>
          <a:p>
            <a:endParaRPr lang="en-US" altLang="zh-CN" dirty="0"/>
          </a:p>
          <a:p>
            <a:r>
              <a:rPr lang="en-US" altLang="zh-CN" dirty="0"/>
              <a:t>What’s more, integrating spatial information with the Spatial-Temporal Algorithm could significantly reduce the amount of APD data needed, enabling quicker and even real-time determination of the Lyapunov exponent. </a:t>
            </a:r>
          </a:p>
          <a:p>
            <a:endParaRPr lang="en-US" altLang="zh-CN" dirty="0"/>
          </a:p>
          <a:p>
            <a:r>
              <a:rPr lang="en-US" altLang="zh-CN" dirty="0"/>
              <a:t>It can help drug development by showing which particular region of parameters are sensitive and likely to induce chaotic behavior.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2F34A4-D345-4B82-2CCD-EDED7893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64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12814-0133-F281-E7AC-A64771DE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 to CHAOS Lab!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0FDE0-4CC1-4ABB-E4CE-4E00A6999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9539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Current Members:</a:t>
            </a:r>
          </a:p>
          <a:p>
            <a:pPr lvl="1"/>
            <a:r>
              <a:rPr lang="en-US" altLang="zh-CN" dirty="0"/>
              <a:t>Casey</a:t>
            </a:r>
          </a:p>
          <a:p>
            <a:pPr lvl="1"/>
            <a:r>
              <a:rPr lang="en-US" altLang="zh-CN" dirty="0"/>
              <a:t>Evan</a:t>
            </a:r>
          </a:p>
          <a:p>
            <a:pPr lvl="1"/>
            <a:r>
              <a:rPr lang="en-US" altLang="zh-CN" dirty="0"/>
              <a:t>Henry</a:t>
            </a:r>
          </a:p>
          <a:p>
            <a:pPr lvl="1"/>
            <a:r>
              <a:rPr lang="en-US" altLang="zh-CN" dirty="0"/>
              <a:t>Jimena</a:t>
            </a:r>
          </a:p>
          <a:p>
            <a:pPr lvl="1"/>
            <a:r>
              <a:rPr lang="en-US" altLang="zh-CN" dirty="0"/>
              <a:t>Lynn</a:t>
            </a:r>
          </a:p>
          <a:p>
            <a:pPr lvl="1"/>
            <a:r>
              <a:rPr lang="en-US" altLang="zh-CN" dirty="0"/>
              <a:t>Mikael</a:t>
            </a:r>
          </a:p>
          <a:p>
            <a:pPr lvl="1"/>
            <a:r>
              <a:rPr lang="en-US" altLang="zh-CN" dirty="0"/>
              <a:t>Mikhail</a:t>
            </a:r>
          </a:p>
          <a:p>
            <a:pPr lvl="1"/>
            <a:r>
              <a:rPr lang="en-US" altLang="zh-CN" dirty="0"/>
              <a:t>Will</a:t>
            </a:r>
          </a:p>
          <a:p>
            <a:pPr lvl="1"/>
            <a:r>
              <a:rPr lang="en-US" altLang="zh-CN" dirty="0"/>
              <a:t>Flavio (Adviser)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6B3530-EEC5-A936-2FF7-9420A42B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21" y="1781767"/>
            <a:ext cx="7078579" cy="4395196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889E59-A382-8604-1FCD-0C7381DF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42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C33F0-0B06-AAD1-83A6-2B60991F5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600" b="1" dirty="0"/>
              <a:t>Any Question?</a:t>
            </a:r>
            <a:endParaRPr lang="zh-CN" altLang="en-US" sz="36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79D0F8-3478-719B-F998-C7D4206A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52B6-A02D-4AEC-B47B-C6202C8BE299}" type="slidenum">
              <a:rPr lang="zh-CN" altLang="en-US" smtClean="0"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98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609CC-0011-49A2-F80E-567A44AA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r>
              <a:rPr lang="en-US" altLang="zh-CN" dirty="0"/>
              <a:t> – Chaos Quantification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393586-F754-8CBA-410D-C9B2BF43CE54}"/>
              </a:ext>
            </a:extLst>
          </p:cNvPr>
          <p:cNvSpPr txBox="1"/>
          <p:nvPr/>
        </p:nvSpPr>
        <p:spPr>
          <a:xfrm>
            <a:off x="932046" y="4606802"/>
            <a:ext cx="9482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They have </a:t>
            </a:r>
            <a:r>
              <a:rPr lang="en-US" altLang="zh-CN" sz="2800" dirty="0">
                <a:solidFill>
                  <a:srgbClr val="FF0000"/>
                </a:solidFill>
              </a:rPr>
              <a:t>different complexities</a:t>
            </a:r>
            <a:r>
              <a:rPr lang="en-US" altLang="zh-CN" sz="2800" dirty="0"/>
              <a:t>, but how do we </a:t>
            </a:r>
            <a:r>
              <a:rPr lang="en-US" altLang="zh-CN" sz="2800" dirty="0">
                <a:solidFill>
                  <a:srgbClr val="FF0000"/>
                </a:solidFill>
              </a:rPr>
              <a:t>quantify</a:t>
            </a:r>
            <a:r>
              <a:rPr lang="en-US" altLang="zh-CN" sz="2800" dirty="0"/>
              <a:t> them?</a:t>
            </a:r>
            <a:endParaRPr lang="zh-CN" altLang="en-US" sz="2800" dirty="0"/>
          </a:p>
        </p:txBody>
      </p:sp>
      <p:pic>
        <p:nvPicPr>
          <p:cNvPr id="9" name="图片 8" descr="图片包含 食物, 照片, 桌子, 蓝色&#10;&#10;描述已自动生成">
            <a:extLst>
              <a:ext uri="{FF2B5EF4-FFF2-40B4-BE49-F238E27FC236}">
                <a16:creationId xmlns:a16="http://schemas.microsoft.com/office/drawing/2014/main" id="{F98E0FDE-16BB-4392-B384-C884AD9AC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04" y="1919374"/>
            <a:ext cx="2238687" cy="2295845"/>
          </a:xfrm>
          <a:prstGeom prst="rect">
            <a:avLst/>
          </a:prstGeom>
        </p:spPr>
      </p:pic>
      <p:pic>
        <p:nvPicPr>
          <p:cNvPr id="11" name="图片 10" descr="图片包含 游戏机, 动物, 食物, 珊瑚&#10;&#10;描述已自动生成">
            <a:extLst>
              <a:ext uri="{FF2B5EF4-FFF2-40B4-BE49-F238E27FC236}">
                <a16:creationId xmlns:a16="http://schemas.microsoft.com/office/drawing/2014/main" id="{519532A8-D260-077A-C6BC-5134AA370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7" y="1943190"/>
            <a:ext cx="2305372" cy="2248214"/>
          </a:xfrm>
          <a:prstGeom prst="rect">
            <a:avLst/>
          </a:prstGeom>
        </p:spPr>
      </p:pic>
      <p:pic>
        <p:nvPicPr>
          <p:cNvPr id="13" name="图片 12" descr="卡通人物&#10;&#10;中度可信度描述已自动生成">
            <a:extLst>
              <a:ext uri="{FF2B5EF4-FFF2-40B4-BE49-F238E27FC236}">
                <a16:creationId xmlns:a16="http://schemas.microsoft.com/office/drawing/2014/main" id="{B49FC517-7DCE-4CFE-84B8-D8EF3F5E5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97" y="1895559"/>
            <a:ext cx="2286319" cy="226726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ADEEA0-AA6E-2A47-6397-5916C381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3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A17AF-3D67-11EF-E131-D03267DA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r>
              <a:rPr lang="en-US" altLang="zh-CN" dirty="0"/>
              <a:t> – Chaos Quantification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6C8BE-69B3-D36F-73F2-B8BAAF2B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There are </a:t>
            </a:r>
            <a:r>
              <a:rPr lang="en-US" altLang="zh-CN" b="1" dirty="0"/>
              <a:t>several approaches</a:t>
            </a:r>
            <a:r>
              <a:rPr lang="en-US" altLang="zh-CN" dirty="0"/>
              <a:t> for chaos quantification, including leading </a:t>
            </a:r>
            <a:r>
              <a:rPr lang="en-US" altLang="zh-CN" dirty="0">
                <a:solidFill>
                  <a:srgbClr val="FF0000"/>
                </a:solidFill>
              </a:rPr>
              <a:t>Lyapunov exponent</a:t>
            </a:r>
            <a:r>
              <a:rPr lang="en-US" altLang="zh-CN" dirty="0"/>
              <a:t> (Characteristic exponent), </a:t>
            </a:r>
            <a:r>
              <a:rPr lang="en-US" altLang="zh-CN" dirty="0">
                <a:solidFill>
                  <a:srgbClr val="FF0000"/>
                </a:solidFill>
              </a:rPr>
              <a:t>Correlation dimension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FF0000"/>
                </a:solidFill>
              </a:rPr>
              <a:t>return map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Lyapunov exponent</a:t>
            </a:r>
            <a:r>
              <a:rPr lang="en-US" altLang="zh-CN" dirty="0"/>
              <a:t>: Quantification of the exponential growth rate in phase space.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Correlation dimension</a:t>
            </a:r>
            <a:r>
              <a:rPr lang="en-US" altLang="zh-CN" dirty="0"/>
              <a:t>: The dimension of the strange attractors in phase space.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Return map</a:t>
            </a:r>
            <a:r>
              <a:rPr lang="en-US" altLang="zh-CN" dirty="0"/>
              <a:t>: Visualization of complexity.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5AB0F6-DF42-E3DB-9442-95FD9713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22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661A72-DAB8-391F-5E01-D57731DCB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86" r="7138"/>
          <a:stretch/>
        </p:blipFill>
        <p:spPr>
          <a:xfrm>
            <a:off x="8727607" y="3128897"/>
            <a:ext cx="3464393" cy="25249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E84E05-4957-AE54-CCAB-797F1C29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r>
              <a:rPr lang="en-US" altLang="zh-CN" dirty="0"/>
              <a:t> – Lyapunov Exponent (LE)	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9AEEB2-4D2F-16F8-D837-F28E9FA6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84" y="1789993"/>
            <a:ext cx="8792802" cy="506800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ED599A-D466-7647-D270-C6C01E6B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23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6DE36-403A-8B8F-43A9-4658438B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endParaRPr lang="zh-CN" altLang="en-US" b="1" dirty="0"/>
          </a:p>
        </p:txBody>
      </p:sp>
      <p:pic>
        <p:nvPicPr>
          <p:cNvPr id="4" name="图片 3" descr="图片包含 食物, 照片, 桌子, 蓝色&#10;&#10;描述已自动生成">
            <a:extLst>
              <a:ext uri="{FF2B5EF4-FFF2-40B4-BE49-F238E27FC236}">
                <a16:creationId xmlns:a16="http://schemas.microsoft.com/office/drawing/2014/main" id="{10A4DE21-4444-7FFD-200C-096CBBF80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63" y="3220319"/>
            <a:ext cx="1308855" cy="1342273"/>
          </a:xfrm>
          <a:prstGeom prst="rect">
            <a:avLst/>
          </a:prstGeom>
        </p:spPr>
      </p:pic>
      <p:pic>
        <p:nvPicPr>
          <p:cNvPr id="5" name="图片 4" descr="图片包含 游戏机, 动物, 食物, 珊瑚&#10;&#10;描述已自动生成">
            <a:extLst>
              <a:ext uri="{FF2B5EF4-FFF2-40B4-BE49-F238E27FC236}">
                <a16:creationId xmlns:a16="http://schemas.microsoft.com/office/drawing/2014/main" id="{27AA6C7C-0A5F-71E7-7CA8-27386C446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73" y="3272365"/>
            <a:ext cx="1347843" cy="1314425"/>
          </a:xfrm>
          <a:prstGeom prst="rect">
            <a:avLst/>
          </a:prstGeom>
        </p:spPr>
      </p:pic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57DEA91E-50C9-C079-406B-464180CDE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88" y="3228673"/>
            <a:ext cx="1336703" cy="1325564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C1FA083-DF6E-B59A-9DDB-DD16F8BD0FF6}"/>
              </a:ext>
            </a:extLst>
          </p:cNvPr>
          <p:cNvCxnSpPr>
            <a:cxnSpLocks/>
          </p:cNvCxnSpPr>
          <p:nvPr/>
        </p:nvCxnSpPr>
        <p:spPr>
          <a:xfrm>
            <a:off x="3027181" y="4875194"/>
            <a:ext cx="0" cy="836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5C610DD2-50D8-CEA2-9EB6-63AD61E3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894" y="5711716"/>
            <a:ext cx="4534533" cy="78115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5BBC75B-09A5-82AA-72CB-F2E0A0B2DE46}"/>
              </a:ext>
            </a:extLst>
          </p:cNvPr>
          <p:cNvSpPr txBox="1"/>
          <p:nvPr/>
        </p:nvSpPr>
        <p:spPr>
          <a:xfrm>
            <a:off x="1026894" y="1801291"/>
            <a:ext cx="374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Simulation: 3V SIM Model</a:t>
            </a:r>
            <a:endParaRPr lang="zh-CN" altLang="en-US" sz="2400" b="1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F2E82E7-5D8E-D128-F72B-2D971BB64DDA}"/>
              </a:ext>
            </a:extLst>
          </p:cNvPr>
          <p:cNvCxnSpPr>
            <a:cxnSpLocks/>
          </p:cNvCxnSpPr>
          <p:nvPr/>
        </p:nvCxnSpPr>
        <p:spPr>
          <a:xfrm>
            <a:off x="3062652" y="2300438"/>
            <a:ext cx="0" cy="853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84FF06A-4FBE-E193-9D00-FE5193B560B0}"/>
              </a:ext>
            </a:extLst>
          </p:cNvPr>
          <p:cNvCxnSpPr>
            <a:cxnSpLocks/>
          </p:cNvCxnSpPr>
          <p:nvPr/>
        </p:nvCxnSpPr>
        <p:spPr>
          <a:xfrm>
            <a:off x="5722255" y="6021478"/>
            <a:ext cx="21127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4A01F6C-9924-E1D5-1C61-A5BDA4FEE56A}"/>
              </a:ext>
            </a:extLst>
          </p:cNvPr>
          <p:cNvSpPr txBox="1"/>
          <p:nvPr/>
        </p:nvSpPr>
        <p:spPr>
          <a:xfrm>
            <a:off x="7834964" y="5790645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Quantify Methods (LE)</a:t>
            </a:r>
            <a:endParaRPr lang="zh-CN" altLang="en-US" sz="2400" b="1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D473968-3612-1152-1044-15DDB6E2772A}"/>
              </a:ext>
            </a:extLst>
          </p:cNvPr>
          <p:cNvCxnSpPr>
            <a:cxnSpLocks/>
          </p:cNvCxnSpPr>
          <p:nvPr/>
        </p:nvCxnSpPr>
        <p:spPr>
          <a:xfrm flipV="1">
            <a:off x="9319577" y="5026873"/>
            <a:ext cx="0" cy="820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图片包含 食物, 照片, 桌子, 蓝色&#10;&#10;描述已自动生成">
            <a:extLst>
              <a:ext uri="{FF2B5EF4-FFF2-40B4-BE49-F238E27FC236}">
                <a16:creationId xmlns:a16="http://schemas.microsoft.com/office/drawing/2014/main" id="{2305496C-FAD0-4AFC-0E7A-58A6E5A95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75" y="3166634"/>
            <a:ext cx="1308855" cy="1342273"/>
          </a:xfrm>
          <a:prstGeom prst="rect">
            <a:avLst/>
          </a:prstGeom>
        </p:spPr>
      </p:pic>
      <p:pic>
        <p:nvPicPr>
          <p:cNvPr id="30" name="图片 29" descr="图片包含 游戏机, 动物, 食物, 珊瑚&#10;&#10;描述已自动生成">
            <a:extLst>
              <a:ext uri="{FF2B5EF4-FFF2-40B4-BE49-F238E27FC236}">
                <a16:creationId xmlns:a16="http://schemas.microsoft.com/office/drawing/2014/main" id="{5C48BC24-6F9A-2D0A-8A34-D99A6A863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85" y="3218680"/>
            <a:ext cx="1347843" cy="1314425"/>
          </a:xfrm>
          <a:prstGeom prst="rect">
            <a:avLst/>
          </a:prstGeom>
        </p:spPr>
      </p:pic>
      <p:pic>
        <p:nvPicPr>
          <p:cNvPr id="31" name="图片 30" descr="卡通人物&#10;&#10;中度可信度描述已自动生成">
            <a:extLst>
              <a:ext uri="{FF2B5EF4-FFF2-40B4-BE49-F238E27FC236}">
                <a16:creationId xmlns:a16="http://schemas.microsoft.com/office/drawing/2014/main" id="{19756F7B-9F0A-7C2F-664F-DD6447E1B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0" y="3174988"/>
            <a:ext cx="1336703" cy="1325564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DB1A707-AC4A-F465-F9D6-0DDC71299E81}"/>
              </a:ext>
            </a:extLst>
          </p:cNvPr>
          <p:cNvCxnSpPr>
            <a:cxnSpLocks/>
          </p:cNvCxnSpPr>
          <p:nvPr/>
        </p:nvCxnSpPr>
        <p:spPr>
          <a:xfrm flipV="1">
            <a:off x="15350060" y="4698552"/>
            <a:ext cx="0" cy="820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FC2304F-0238-6AAE-1C9F-FFFDAFCD92D3}"/>
              </a:ext>
            </a:extLst>
          </p:cNvPr>
          <p:cNvSpPr txBox="1"/>
          <p:nvPr/>
        </p:nvSpPr>
        <p:spPr>
          <a:xfrm>
            <a:off x="7359612" y="4565208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0.3</a:t>
            </a:r>
            <a:endParaRPr lang="zh-CN" altLang="en-US" sz="24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5AB4678-6C0F-CAFB-C2F2-996B5523CE13}"/>
              </a:ext>
            </a:extLst>
          </p:cNvPr>
          <p:cNvSpPr txBox="1"/>
          <p:nvPr/>
        </p:nvSpPr>
        <p:spPr>
          <a:xfrm>
            <a:off x="8178123" y="2611212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Complexity (LE)</a:t>
            </a:r>
            <a:endParaRPr lang="zh-CN" altLang="en-US" sz="2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14C259-CEA8-72E6-9A0E-F4F02B664243}"/>
              </a:ext>
            </a:extLst>
          </p:cNvPr>
          <p:cNvSpPr txBox="1"/>
          <p:nvPr/>
        </p:nvSpPr>
        <p:spPr>
          <a:xfrm>
            <a:off x="8918074" y="453310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0.15</a:t>
            </a:r>
            <a:endParaRPr lang="zh-CN" altLang="en-US" sz="2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629A8DC-210F-6BC8-5275-93F3E154BDF6}"/>
              </a:ext>
            </a:extLst>
          </p:cNvPr>
          <p:cNvSpPr txBox="1"/>
          <p:nvPr/>
        </p:nvSpPr>
        <p:spPr>
          <a:xfrm>
            <a:off x="10630424" y="4532154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0.01</a:t>
            </a:r>
            <a:endParaRPr lang="zh-CN" altLang="en-US" sz="2400" b="1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500CE41-FCF4-F40E-3959-B6B86DB48BF2}"/>
              </a:ext>
            </a:extLst>
          </p:cNvPr>
          <p:cNvCxnSpPr>
            <a:cxnSpLocks/>
          </p:cNvCxnSpPr>
          <p:nvPr/>
        </p:nvCxnSpPr>
        <p:spPr>
          <a:xfrm flipV="1">
            <a:off x="9319577" y="1891420"/>
            <a:ext cx="0" cy="820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E3E96F9-63BD-64D3-63D6-A031C9FCEFEE}"/>
              </a:ext>
            </a:extLst>
          </p:cNvPr>
          <p:cNvSpPr txBox="1"/>
          <p:nvPr/>
        </p:nvSpPr>
        <p:spPr>
          <a:xfrm>
            <a:off x="6485484" y="963341"/>
            <a:ext cx="5392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Guide us to avoid deadly chaos and understand the cardiac model more.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06881D-C611-515C-3B6B-F76FEED9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7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FF1E7-AFA8-47BF-9209-3E750C5D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A48DF-6E0B-8540-5BCA-DFE477600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3V SIM Model </a:t>
            </a:r>
          </a:p>
          <a:p>
            <a:endParaRPr lang="en-US" altLang="zh-CN" dirty="0"/>
          </a:p>
          <a:p>
            <a:r>
              <a:rPr lang="en-US" altLang="zh-CN" dirty="0"/>
              <a:t>Lyapunov Exponent:</a:t>
            </a:r>
          </a:p>
          <a:p>
            <a:pPr lvl="1"/>
            <a:r>
              <a:rPr lang="en-US" altLang="zh-CN" dirty="0"/>
              <a:t>Phase Space Reconstruction</a:t>
            </a:r>
          </a:p>
          <a:p>
            <a:pPr lvl="1"/>
            <a:r>
              <a:rPr lang="en-US" altLang="zh-CN" dirty="0"/>
              <a:t>Wolf’s Algorithm</a:t>
            </a:r>
          </a:p>
          <a:p>
            <a:pPr lvl="1"/>
            <a:r>
              <a:rPr lang="en-US" altLang="zh-CN" dirty="0"/>
              <a:t>Spatial-Temporal Algorithm</a:t>
            </a:r>
          </a:p>
          <a:p>
            <a:pPr lvl="1"/>
            <a:r>
              <a:rPr lang="en-US" altLang="zh-CN" dirty="0"/>
              <a:t>Noise and Chaos Distinguishment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7E38E-FA80-0976-B3F5-CF5F416F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67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33E28-B629-8743-DB80-F2E3EC06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Method</a:t>
            </a:r>
            <a:r>
              <a:rPr lang="en-US" altLang="zh-CN" dirty="0"/>
              <a:t> – 3V SIM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A4ED9-F595-30E0-A730-4CBD27C08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3V SIM model or Fenton-Karma Model was developed in 1990s and it quantitatively reproduced APD vs DI curve (restitution curve) which determines the APD and relevant propagation velocity after repolarization.</a:t>
            </a:r>
          </a:p>
          <a:p>
            <a:endParaRPr lang="en-US" altLang="zh-CN" dirty="0"/>
          </a:p>
          <a:p>
            <a:r>
              <a:rPr lang="en-US" altLang="zh-CN" dirty="0"/>
              <a:t>Three variables: </a:t>
            </a:r>
            <a:r>
              <a:rPr lang="en-US" altLang="zh-CN" dirty="0" err="1"/>
              <a:t>u,v,w</a:t>
            </a:r>
            <a:endParaRPr lang="en-US" altLang="zh-CN" dirty="0"/>
          </a:p>
          <a:p>
            <a:r>
              <a:rPr lang="en-US" altLang="zh-CN" dirty="0"/>
              <a:t>Three currents: </a:t>
            </a:r>
            <a:r>
              <a:rPr lang="en-US" altLang="zh-CN" dirty="0" err="1"/>
              <a:t>I_fi</a:t>
            </a:r>
            <a:r>
              <a:rPr lang="en-US" altLang="zh-CN" dirty="0"/>
              <a:t> (Na+), </a:t>
            </a:r>
            <a:r>
              <a:rPr lang="en-US" altLang="zh-CN" dirty="0" err="1"/>
              <a:t>I_si</a:t>
            </a:r>
            <a:r>
              <a:rPr lang="en-US" altLang="zh-CN" dirty="0"/>
              <a:t> (Ca2+), </a:t>
            </a:r>
            <a:r>
              <a:rPr lang="en-US" altLang="zh-CN" dirty="0" err="1"/>
              <a:t>I_so</a:t>
            </a:r>
            <a:r>
              <a:rPr lang="en-US" altLang="zh-CN" dirty="0"/>
              <a:t> (K+)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9D62DB-CFE8-A207-E97F-4E2A8E2D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241" y="3029372"/>
            <a:ext cx="3648759" cy="382862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2C8581-F3E1-A9A6-F209-E6C1AFFE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70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1377</Words>
  <Application>Microsoft Office PowerPoint</Application>
  <PresentationFormat>宽屏</PresentationFormat>
  <Paragraphs>238</Paragraphs>
  <Slides>38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等线</vt:lpstr>
      <vt:lpstr>Arial</vt:lpstr>
      <vt:lpstr>Times New Roman</vt:lpstr>
      <vt:lpstr>Office 主题​​</vt:lpstr>
      <vt:lpstr>Quantifying the Complexity of Cardiac System Simulation by analyzing APD sequence</vt:lpstr>
      <vt:lpstr>Contents</vt:lpstr>
      <vt:lpstr>Introduction</vt:lpstr>
      <vt:lpstr>Introduction – Chaos Quantification</vt:lpstr>
      <vt:lpstr>Introduction – Chaos Quantification</vt:lpstr>
      <vt:lpstr>Introduction – Lyapunov Exponent (LE) </vt:lpstr>
      <vt:lpstr>Introduction</vt:lpstr>
      <vt:lpstr>Method</vt:lpstr>
      <vt:lpstr>Method – 3V SIM Model</vt:lpstr>
      <vt:lpstr>Method – 3V SIM Model</vt:lpstr>
      <vt:lpstr>Method – 3V SIM Model</vt:lpstr>
      <vt:lpstr>Method – LE (full phase space)</vt:lpstr>
      <vt:lpstr>Method – LE (APD)</vt:lpstr>
      <vt:lpstr>Method – Taken’s Theorem</vt:lpstr>
      <vt:lpstr>Method – Taken’s Theorem</vt:lpstr>
      <vt:lpstr>Method – Taken’s Theorem (lagging τ)</vt:lpstr>
      <vt:lpstr>Method – FNN</vt:lpstr>
      <vt:lpstr>Method – FNN</vt:lpstr>
      <vt:lpstr>Method – FNN</vt:lpstr>
      <vt:lpstr>Method – FNN</vt:lpstr>
      <vt:lpstr>Method – FNN</vt:lpstr>
      <vt:lpstr>Method – Wolf’s Algo</vt:lpstr>
      <vt:lpstr>Method – Wolf’s Algo</vt:lpstr>
      <vt:lpstr>Method – Wolf’s Algo</vt:lpstr>
      <vt:lpstr>Method – Spatial Temporal LE (SLE)</vt:lpstr>
      <vt:lpstr>Method – Spatial Temporal LE (SLE)</vt:lpstr>
      <vt:lpstr>Method – Spatial Temporal LE (SLE)</vt:lpstr>
      <vt:lpstr>Method – Noise Chaos distinguishment</vt:lpstr>
      <vt:lpstr>Method – Noise Chaos distinguishment</vt:lpstr>
      <vt:lpstr>Method – Noise Chaos distinguishment</vt:lpstr>
      <vt:lpstr>Method - Simulation</vt:lpstr>
      <vt:lpstr>Current Result and Future Work – FNN</vt:lpstr>
      <vt:lpstr>Current Result and Future Work</vt:lpstr>
      <vt:lpstr>Current Result and Future Work</vt:lpstr>
      <vt:lpstr>Current Result and Future Work</vt:lpstr>
      <vt:lpstr>Conclusion</vt:lpstr>
      <vt:lpstr>Thanks to CHAOS Lab!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晓东 安</dc:creator>
  <cp:lastModifiedBy>晓东 安</cp:lastModifiedBy>
  <cp:revision>21</cp:revision>
  <dcterms:created xsi:type="dcterms:W3CDTF">2024-10-15T01:39:04Z</dcterms:created>
  <dcterms:modified xsi:type="dcterms:W3CDTF">2024-10-18T04:40:44Z</dcterms:modified>
</cp:coreProperties>
</file>